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87" r:id="rId1"/>
    <p:sldMasterId id="2147484000" r:id="rId2"/>
  </p:sldMasterIdLst>
  <p:notesMasterIdLst>
    <p:notesMasterId r:id="rId19"/>
  </p:notesMasterIdLst>
  <p:sldIdLst>
    <p:sldId id="256" r:id="rId3"/>
    <p:sldId id="257" r:id="rId4"/>
    <p:sldId id="259" r:id="rId5"/>
    <p:sldId id="271" r:id="rId6"/>
    <p:sldId id="260" r:id="rId7"/>
    <p:sldId id="258" r:id="rId8"/>
    <p:sldId id="263" r:id="rId9"/>
    <p:sldId id="261" r:id="rId10"/>
    <p:sldId id="262" r:id="rId11"/>
    <p:sldId id="264" r:id="rId12"/>
    <p:sldId id="266" r:id="rId13"/>
    <p:sldId id="265" r:id="rId14"/>
    <p:sldId id="267" r:id="rId15"/>
    <p:sldId id="268" r:id="rId16"/>
    <p:sldId id="269" r:id="rId17"/>
    <p:sldId id="27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03FF"/>
    <a:srgbClr val="E0ECFF"/>
    <a:srgbClr val="0059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94610"/>
  </p:normalViewPr>
  <p:slideViewPr>
    <p:cSldViewPr snapToGrid="0" snapToObjects="1">
      <p:cViewPr varScale="1">
        <p:scale>
          <a:sx n="97" d="100"/>
          <a:sy n="97" d="100"/>
        </p:scale>
        <p:origin x="1656"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3FCDCA-E976-0D48-9F3F-233D9A240CF4}" type="datetimeFigureOut">
              <a:rPr lang="en-US" smtClean="0"/>
              <a:pPr/>
              <a:t>5/6/25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BB1F1-2000-8C41-A317-CFA9A94490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are going to focus today not on data that can be used to show the impact of child marriage on families, communities and nations, but we are just going assume that impacts are harmful, and focus on indicators that need to be tracked to assess reductions in child marriage and relevant contextual indicators.</a:t>
            </a:r>
          </a:p>
        </p:txBody>
      </p:sp>
      <p:sp>
        <p:nvSpPr>
          <p:cNvPr id="4" name="Slide Number Placeholder 3"/>
          <p:cNvSpPr>
            <a:spLocks noGrp="1"/>
          </p:cNvSpPr>
          <p:nvPr>
            <p:ph type="sldNum" sz="quarter" idx="5"/>
          </p:nvPr>
        </p:nvSpPr>
        <p:spPr/>
        <p:txBody>
          <a:bodyPr/>
          <a:lstStyle/>
          <a:p>
            <a:fld id="{42EBB1F1-2000-8C41-A317-CFA9A94490E1}" type="slidenum">
              <a:rPr lang="en-US" smtClean="0"/>
              <a:pPr/>
              <a:t>2</a:t>
            </a:fld>
            <a:endParaRPr lang="en-US"/>
          </a:p>
        </p:txBody>
      </p:sp>
    </p:spTree>
    <p:extLst>
      <p:ext uri="{BB962C8B-B14F-4D97-AF65-F5344CB8AC3E}">
        <p14:creationId xmlns:p14="http://schemas.microsoft.com/office/powerpoint/2010/main" val="50138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B1F1-2000-8C41-A317-CFA9A94490E1}" type="slidenum">
              <a:rPr lang="en-US" smtClean="0"/>
              <a:pPr/>
              <a:t>3</a:t>
            </a:fld>
            <a:endParaRPr lang="en-US"/>
          </a:p>
        </p:txBody>
      </p:sp>
    </p:spTree>
    <p:extLst>
      <p:ext uri="{BB962C8B-B14F-4D97-AF65-F5344CB8AC3E}">
        <p14:creationId xmlns:p14="http://schemas.microsoft.com/office/powerpoint/2010/main" val="1237703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A0278-D74A-A133-619E-6E470D2A9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0059A-F596-02CE-FA10-78C744D89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4CF837-93ED-BDDF-71BD-3A587FE835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89606B-3EF6-7769-DE61-E53037AAE319}"/>
              </a:ext>
            </a:extLst>
          </p:cNvPr>
          <p:cNvSpPr>
            <a:spLocks noGrp="1"/>
          </p:cNvSpPr>
          <p:nvPr>
            <p:ph type="sldNum" sz="quarter" idx="5"/>
          </p:nvPr>
        </p:nvSpPr>
        <p:spPr/>
        <p:txBody>
          <a:bodyPr/>
          <a:lstStyle/>
          <a:p>
            <a:fld id="{42EBB1F1-2000-8C41-A317-CFA9A94490E1}" type="slidenum">
              <a:rPr lang="en-US" smtClean="0"/>
              <a:pPr/>
              <a:t>4</a:t>
            </a:fld>
            <a:endParaRPr lang="en-US"/>
          </a:p>
        </p:txBody>
      </p:sp>
    </p:spTree>
    <p:extLst>
      <p:ext uri="{BB962C8B-B14F-4D97-AF65-F5344CB8AC3E}">
        <p14:creationId xmlns:p14="http://schemas.microsoft.com/office/powerpoint/2010/main" val="966801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69991-A09B-65B0-140D-460A57B42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174FF-6653-32B2-BB26-80D5E92B8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1D531-263C-71D2-CE26-CF653C6FA8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EC6A97-5502-7382-34F6-68ED4F222D12}"/>
              </a:ext>
            </a:extLst>
          </p:cNvPr>
          <p:cNvSpPr>
            <a:spLocks noGrp="1"/>
          </p:cNvSpPr>
          <p:nvPr>
            <p:ph type="sldNum" sz="quarter" idx="5"/>
          </p:nvPr>
        </p:nvSpPr>
        <p:spPr/>
        <p:txBody>
          <a:bodyPr/>
          <a:lstStyle/>
          <a:p>
            <a:fld id="{42EBB1F1-2000-8C41-A317-CFA9A94490E1}" type="slidenum">
              <a:rPr lang="en-US" smtClean="0"/>
              <a:pPr/>
              <a:t>5</a:t>
            </a:fld>
            <a:endParaRPr lang="en-US"/>
          </a:p>
        </p:txBody>
      </p:sp>
    </p:spTree>
    <p:extLst>
      <p:ext uri="{BB962C8B-B14F-4D97-AF65-F5344CB8AC3E}">
        <p14:creationId xmlns:p14="http://schemas.microsoft.com/office/powerpoint/2010/main" val="1560785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Drivers are contextual so the data needing to be tracked can be change from context to context; different societal norms may need to be tracked</a:t>
            </a:r>
          </a:p>
        </p:txBody>
      </p:sp>
      <p:sp>
        <p:nvSpPr>
          <p:cNvPr id="4" name="Slide Number Placeholder 3"/>
          <p:cNvSpPr>
            <a:spLocks noGrp="1"/>
          </p:cNvSpPr>
          <p:nvPr>
            <p:ph type="sldNum" sz="quarter" idx="5"/>
          </p:nvPr>
        </p:nvSpPr>
        <p:spPr/>
        <p:txBody>
          <a:bodyPr/>
          <a:lstStyle/>
          <a:p>
            <a:fld id="{42EBB1F1-2000-8C41-A317-CFA9A94490E1}" type="slidenum">
              <a:rPr lang="en-US" smtClean="0"/>
              <a:pPr/>
              <a:t>6</a:t>
            </a:fld>
            <a:endParaRPr lang="en-US"/>
          </a:p>
        </p:txBody>
      </p:sp>
    </p:spTree>
    <p:extLst>
      <p:ext uri="{BB962C8B-B14F-4D97-AF65-F5344CB8AC3E}">
        <p14:creationId xmlns:p14="http://schemas.microsoft.com/office/powerpoint/2010/main" val="4046767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EBB1F1-2000-8C41-A317-CFA9A94490E1}" type="slidenum">
              <a:rPr lang="en-US" smtClean="0"/>
              <a:pPr/>
              <a:t>8</a:t>
            </a:fld>
            <a:endParaRPr lang="en-US"/>
          </a:p>
        </p:txBody>
      </p:sp>
    </p:spTree>
    <p:extLst>
      <p:ext uri="{BB962C8B-B14F-4D97-AF65-F5344CB8AC3E}">
        <p14:creationId xmlns:p14="http://schemas.microsoft.com/office/powerpoint/2010/main" val="4046395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95BC5-D5FD-69D9-9A55-A1235590A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26BF9-1EDC-8625-3AD4-49253207F1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F1029-869D-C629-8F82-4F4C42D95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B6B54A-4353-F812-6E0D-09CFA2910EA6}"/>
              </a:ext>
            </a:extLst>
          </p:cNvPr>
          <p:cNvSpPr>
            <a:spLocks noGrp="1"/>
          </p:cNvSpPr>
          <p:nvPr>
            <p:ph type="sldNum" sz="quarter" idx="5"/>
          </p:nvPr>
        </p:nvSpPr>
        <p:spPr/>
        <p:txBody>
          <a:bodyPr/>
          <a:lstStyle/>
          <a:p>
            <a:fld id="{42EBB1F1-2000-8C41-A317-CFA9A94490E1}" type="slidenum">
              <a:rPr lang="en-US" smtClean="0"/>
              <a:pPr/>
              <a:t>9</a:t>
            </a:fld>
            <a:endParaRPr lang="en-US"/>
          </a:p>
        </p:txBody>
      </p:sp>
    </p:spTree>
    <p:extLst>
      <p:ext uri="{BB962C8B-B14F-4D97-AF65-F5344CB8AC3E}">
        <p14:creationId xmlns:p14="http://schemas.microsoft.com/office/powerpoint/2010/main" val="146053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47748-E0FC-603E-CCA7-F4F603068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318198-78A9-F27B-A85A-F3F1F8CEB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0799CB-C51B-FFFC-95F5-AB423ED3010C}"/>
              </a:ext>
            </a:extLst>
          </p:cNvPr>
          <p:cNvSpPr>
            <a:spLocks noGrp="1"/>
          </p:cNvSpPr>
          <p:nvPr>
            <p:ph type="body" idx="1"/>
          </p:nvPr>
        </p:nvSpPr>
        <p:spPr/>
        <p:txBody>
          <a:bodyPr/>
          <a:lstStyle/>
          <a:p>
            <a:r>
              <a:rPr lang="en-US" dirty="0" err="1"/>
              <a:t>ing.You</a:t>
            </a:r>
            <a:r>
              <a:rPr lang="en-US" dirty="0"/>
              <a:t> know best what Program Data you have, and I am happy to help, if necessary, to identify metrics to collect and how to collect them.  But today we will focus on secondary data sources still available that includes some of the indicators of interest.</a:t>
            </a:r>
          </a:p>
          <a:p>
            <a:r>
              <a:rPr lang="en-US" dirty="0"/>
              <a:t>Resilient Futures being an omnibus survey and still being in design phase, it is possible to still influence the modules of questions it asks and work with the World Bank to include metrics of interest to be regularly collected in these 16 countries.  The World Bank is also interested in expanding to other countries, so opportunities exist to work with them to expand data collection.  Other topics include climate adaptation, resilience, access to services, nutrition (dietary diversity, malnutrition), etc.  They are open to customizing questionnaires by country, similar to the DHS.  </a:t>
            </a:r>
          </a:p>
        </p:txBody>
      </p:sp>
      <p:sp>
        <p:nvSpPr>
          <p:cNvPr id="4" name="Slide Number Placeholder 3">
            <a:extLst>
              <a:ext uri="{FF2B5EF4-FFF2-40B4-BE49-F238E27FC236}">
                <a16:creationId xmlns:a16="http://schemas.microsoft.com/office/drawing/2014/main" id="{E06A62BB-2DDB-DB36-AB93-FAECEFBE9BE8}"/>
              </a:ext>
            </a:extLst>
          </p:cNvPr>
          <p:cNvSpPr>
            <a:spLocks noGrp="1"/>
          </p:cNvSpPr>
          <p:nvPr>
            <p:ph type="sldNum" sz="quarter" idx="5"/>
          </p:nvPr>
        </p:nvSpPr>
        <p:spPr/>
        <p:txBody>
          <a:bodyPr/>
          <a:lstStyle/>
          <a:p>
            <a:fld id="{42EBB1F1-2000-8C41-A317-CFA9A94490E1}" type="slidenum">
              <a:rPr lang="en-US" smtClean="0"/>
              <a:pPr/>
              <a:t>10</a:t>
            </a:fld>
            <a:endParaRPr lang="en-US"/>
          </a:p>
        </p:txBody>
      </p:sp>
    </p:spTree>
    <p:extLst>
      <p:ext uri="{BB962C8B-B14F-4D97-AF65-F5344CB8AC3E}">
        <p14:creationId xmlns:p14="http://schemas.microsoft.com/office/powerpoint/2010/main" val="486000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F374C-00BC-C04D-222A-94EE99EB4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C3BA51-76AB-B167-E9DD-47E6DBDE8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67CC1-C4B8-FE67-3B38-018697EAF448}"/>
              </a:ext>
            </a:extLst>
          </p:cNvPr>
          <p:cNvSpPr>
            <a:spLocks noGrp="1"/>
          </p:cNvSpPr>
          <p:nvPr>
            <p:ph type="body" idx="1"/>
          </p:nvPr>
        </p:nvSpPr>
        <p:spPr/>
        <p:txBody>
          <a:bodyPr/>
          <a:lstStyle/>
          <a:p>
            <a:endParaRPr lang="en-US" dirty="0"/>
          </a:p>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a:p>
            <a:r>
              <a:rPr lang="en-US" dirty="0"/>
              <a:t>Resilient Futures being an omnibus survey and still being in design phase, it is possible to still influence the modules of questions it asks and work with the World Bank to include metrics of interest to be regularly collected in these 16 countries.  The World Bank is also interested in expanding to other countries, so opportunities exist to work with them to expand data collection.  Other topics include climate adaptation, resilience, access to services, nutrition (dietary diversity, malnutrition), etc.  They are open to customizing questionnaires by country, similar to the DHS.  </a:t>
            </a:r>
          </a:p>
        </p:txBody>
      </p:sp>
      <p:sp>
        <p:nvSpPr>
          <p:cNvPr id="4" name="Slide Number Placeholder 3">
            <a:extLst>
              <a:ext uri="{FF2B5EF4-FFF2-40B4-BE49-F238E27FC236}">
                <a16:creationId xmlns:a16="http://schemas.microsoft.com/office/drawing/2014/main" id="{69FBC5DD-0EAB-D01C-073B-4692194CCC6F}"/>
              </a:ext>
            </a:extLst>
          </p:cNvPr>
          <p:cNvSpPr>
            <a:spLocks noGrp="1"/>
          </p:cNvSpPr>
          <p:nvPr>
            <p:ph type="sldNum" sz="quarter" idx="5"/>
          </p:nvPr>
        </p:nvSpPr>
        <p:spPr/>
        <p:txBody>
          <a:bodyPr/>
          <a:lstStyle/>
          <a:p>
            <a:fld id="{42EBB1F1-2000-8C41-A317-CFA9A94490E1}" type="slidenum">
              <a:rPr lang="en-US" smtClean="0"/>
              <a:pPr/>
              <a:t>11</a:t>
            </a:fld>
            <a:endParaRPr lang="en-US"/>
          </a:p>
        </p:txBody>
      </p:sp>
    </p:spTree>
    <p:extLst>
      <p:ext uri="{BB962C8B-B14F-4D97-AF65-F5344CB8AC3E}">
        <p14:creationId xmlns:p14="http://schemas.microsoft.com/office/powerpoint/2010/main" val="292015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1CF1-00B6-8034-928D-D55B9817BC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2F0CF-FCD0-C04B-04A7-B5727A996E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A55A8-6893-DECE-0E6F-670748257A21}"/>
              </a:ext>
            </a:extLst>
          </p:cNvPr>
          <p:cNvSpPr>
            <a:spLocks noGrp="1"/>
          </p:cNvSpPr>
          <p:nvPr>
            <p:ph type="body" idx="1"/>
          </p:nvPr>
        </p:nvSpPr>
        <p:spPr/>
        <p:txBody>
          <a:bodyPr/>
          <a:lstStyle/>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p:txBody>
      </p:sp>
      <p:sp>
        <p:nvSpPr>
          <p:cNvPr id="4" name="Slide Number Placeholder 3">
            <a:extLst>
              <a:ext uri="{FF2B5EF4-FFF2-40B4-BE49-F238E27FC236}">
                <a16:creationId xmlns:a16="http://schemas.microsoft.com/office/drawing/2014/main" id="{73E74C52-48AC-7E00-AE98-61803481B5E5}"/>
              </a:ext>
            </a:extLst>
          </p:cNvPr>
          <p:cNvSpPr>
            <a:spLocks noGrp="1"/>
          </p:cNvSpPr>
          <p:nvPr>
            <p:ph type="sldNum" sz="quarter" idx="5"/>
          </p:nvPr>
        </p:nvSpPr>
        <p:spPr/>
        <p:txBody>
          <a:bodyPr/>
          <a:lstStyle/>
          <a:p>
            <a:fld id="{42EBB1F1-2000-8C41-A317-CFA9A94490E1}" type="slidenum">
              <a:rPr lang="en-US" smtClean="0"/>
              <a:pPr/>
              <a:t>12</a:t>
            </a:fld>
            <a:endParaRPr lang="en-US"/>
          </a:p>
        </p:txBody>
      </p:sp>
    </p:spTree>
    <p:extLst>
      <p:ext uri="{BB962C8B-B14F-4D97-AF65-F5344CB8AC3E}">
        <p14:creationId xmlns:p14="http://schemas.microsoft.com/office/powerpoint/2010/main" val="657656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260E-A8D4-A665-7C42-CCC7C54C4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84FA6-2B14-3629-3BC6-9F5920651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1A799-A723-82C7-F72B-21B2AF662A63}"/>
              </a:ext>
            </a:extLst>
          </p:cNvPr>
          <p:cNvSpPr>
            <a:spLocks noGrp="1"/>
          </p:cNvSpPr>
          <p:nvPr>
            <p:ph type="body" idx="1"/>
          </p:nvPr>
        </p:nvSpPr>
        <p:spPr/>
        <p:txBody>
          <a:bodyPr/>
          <a:lstStyle/>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p:txBody>
      </p:sp>
      <p:sp>
        <p:nvSpPr>
          <p:cNvPr id="4" name="Slide Number Placeholder 3">
            <a:extLst>
              <a:ext uri="{FF2B5EF4-FFF2-40B4-BE49-F238E27FC236}">
                <a16:creationId xmlns:a16="http://schemas.microsoft.com/office/drawing/2014/main" id="{C4E8073D-163E-C9C4-A698-ABCF30593D0B}"/>
              </a:ext>
            </a:extLst>
          </p:cNvPr>
          <p:cNvSpPr>
            <a:spLocks noGrp="1"/>
          </p:cNvSpPr>
          <p:nvPr>
            <p:ph type="sldNum" sz="quarter" idx="5"/>
          </p:nvPr>
        </p:nvSpPr>
        <p:spPr/>
        <p:txBody>
          <a:bodyPr/>
          <a:lstStyle/>
          <a:p>
            <a:fld id="{42EBB1F1-2000-8C41-A317-CFA9A94490E1}" type="slidenum">
              <a:rPr lang="en-US" smtClean="0"/>
              <a:pPr/>
              <a:t>13</a:t>
            </a:fld>
            <a:endParaRPr lang="en-US"/>
          </a:p>
        </p:txBody>
      </p:sp>
    </p:spTree>
    <p:extLst>
      <p:ext uri="{BB962C8B-B14F-4D97-AF65-F5344CB8AC3E}">
        <p14:creationId xmlns:p14="http://schemas.microsoft.com/office/powerpoint/2010/main" val="1054906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81458-D8DF-F5FD-4128-8B002643C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F1AA-8A5C-4612-A431-CEA5FE154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26A3B-AE00-FF50-68C8-2BC065128B0F}"/>
              </a:ext>
            </a:extLst>
          </p:cNvPr>
          <p:cNvSpPr>
            <a:spLocks noGrp="1"/>
          </p:cNvSpPr>
          <p:nvPr>
            <p:ph type="body" idx="1"/>
          </p:nvPr>
        </p:nvSpPr>
        <p:spPr/>
        <p:txBody>
          <a:bodyPr/>
          <a:lstStyle/>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p:txBody>
      </p:sp>
      <p:sp>
        <p:nvSpPr>
          <p:cNvPr id="4" name="Slide Number Placeholder 3">
            <a:extLst>
              <a:ext uri="{FF2B5EF4-FFF2-40B4-BE49-F238E27FC236}">
                <a16:creationId xmlns:a16="http://schemas.microsoft.com/office/drawing/2014/main" id="{3945FF0B-A71B-ED12-F5D5-4906228FF700}"/>
              </a:ext>
            </a:extLst>
          </p:cNvPr>
          <p:cNvSpPr>
            <a:spLocks noGrp="1"/>
          </p:cNvSpPr>
          <p:nvPr>
            <p:ph type="sldNum" sz="quarter" idx="5"/>
          </p:nvPr>
        </p:nvSpPr>
        <p:spPr/>
        <p:txBody>
          <a:bodyPr/>
          <a:lstStyle/>
          <a:p>
            <a:fld id="{42EBB1F1-2000-8C41-A317-CFA9A94490E1}" type="slidenum">
              <a:rPr lang="en-US" smtClean="0"/>
              <a:pPr/>
              <a:t>14</a:t>
            </a:fld>
            <a:endParaRPr lang="en-US"/>
          </a:p>
        </p:txBody>
      </p:sp>
    </p:spTree>
    <p:extLst>
      <p:ext uri="{BB962C8B-B14F-4D97-AF65-F5344CB8AC3E}">
        <p14:creationId xmlns:p14="http://schemas.microsoft.com/office/powerpoint/2010/main" val="1320151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B000A-8C0A-405C-FC14-268F52FFB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30946-9DBE-C050-DC64-7B8E41E5C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8E341-249B-D3E3-6A06-9418FB952501}"/>
              </a:ext>
            </a:extLst>
          </p:cNvPr>
          <p:cNvSpPr>
            <a:spLocks noGrp="1"/>
          </p:cNvSpPr>
          <p:nvPr>
            <p:ph type="body" idx="1"/>
          </p:nvPr>
        </p:nvSpPr>
        <p:spPr/>
        <p:txBody>
          <a:bodyPr/>
          <a:lstStyle/>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p:txBody>
      </p:sp>
      <p:sp>
        <p:nvSpPr>
          <p:cNvPr id="4" name="Slide Number Placeholder 3">
            <a:extLst>
              <a:ext uri="{FF2B5EF4-FFF2-40B4-BE49-F238E27FC236}">
                <a16:creationId xmlns:a16="http://schemas.microsoft.com/office/drawing/2014/main" id="{6488ABA2-EACA-9DB6-9A08-AC3AA379D87F}"/>
              </a:ext>
            </a:extLst>
          </p:cNvPr>
          <p:cNvSpPr>
            <a:spLocks noGrp="1"/>
          </p:cNvSpPr>
          <p:nvPr>
            <p:ph type="sldNum" sz="quarter" idx="5"/>
          </p:nvPr>
        </p:nvSpPr>
        <p:spPr/>
        <p:txBody>
          <a:bodyPr/>
          <a:lstStyle/>
          <a:p>
            <a:fld id="{42EBB1F1-2000-8C41-A317-CFA9A94490E1}" type="slidenum">
              <a:rPr lang="en-US" smtClean="0"/>
              <a:pPr/>
              <a:t>15</a:t>
            </a:fld>
            <a:endParaRPr lang="en-US"/>
          </a:p>
        </p:txBody>
      </p:sp>
    </p:spTree>
    <p:extLst>
      <p:ext uri="{BB962C8B-B14F-4D97-AF65-F5344CB8AC3E}">
        <p14:creationId xmlns:p14="http://schemas.microsoft.com/office/powerpoint/2010/main" val="2513734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08B6A-7667-30B9-2960-2F75C9073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62337-511D-EA1A-6EEE-499BC70228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C58B2-D87E-C95A-0DE9-E3D438C6D179}"/>
              </a:ext>
            </a:extLst>
          </p:cNvPr>
          <p:cNvSpPr>
            <a:spLocks noGrp="1"/>
          </p:cNvSpPr>
          <p:nvPr>
            <p:ph type="body" idx="1"/>
          </p:nvPr>
        </p:nvSpPr>
        <p:spPr/>
        <p:txBody>
          <a:bodyPr/>
          <a:lstStyle/>
          <a:p>
            <a:r>
              <a:rPr lang="en-US" dirty="0"/>
              <a:t>You know best what Program Data you have, and I am happy to help, if necessary, to identify metrics to collect and how to collect them.  But today we will focus on secondary data sources still available that includes some of the indicators of interest.</a:t>
            </a:r>
          </a:p>
        </p:txBody>
      </p:sp>
      <p:sp>
        <p:nvSpPr>
          <p:cNvPr id="4" name="Slide Number Placeholder 3">
            <a:extLst>
              <a:ext uri="{FF2B5EF4-FFF2-40B4-BE49-F238E27FC236}">
                <a16:creationId xmlns:a16="http://schemas.microsoft.com/office/drawing/2014/main" id="{E9BD88C8-648F-0B9C-BD31-1D03161D1176}"/>
              </a:ext>
            </a:extLst>
          </p:cNvPr>
          <p:cNvSpPr>
            <a:spLocks noGrp="1"/>
          </p:cNvSpPr>
          <p:nvPr>
            <p:ph type="sldNum" sz="quarter" idx="5"/>
          </p:nvPr>
        </p:nvSpPr>
        <p:spPr/>
        <p:txBody>
          <a:bodyPr/>
          <a:lstStyle/>
          <a:p>
            <a:fld id="{42EBB1F1-2000-8C41-A317-CFA9A94490E1}" type="slidenum">
              <a:rPr lang="en-US" smtClean="0"/>
              <a:pPr/>
              <a:t>16</a:t>
            </a:fld>
            <a:endParaRPr lang="en-US"/>
          </a:p>
        </p:txBody>
      </p:sp>
    </p:spTree>
    <p:extLst>
      <p:ext uri="{BB962C8B-B14F-4D97-AF65-F5344CB8AC3E}">
        <p14:creationId xmlns:p14="http://schemas.microsoft.com/office/powerpoint/2010/main" val="3005218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710F4C3B-12BB-4EC8-A596-2037BFBCFD5E}" type="datetime1">
              <a:rPr lang="en-US" smtClean="0"/>
              <a:pPr/>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94E285-444D-4C0C-8BFA-BDB311F86A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2B576BA-7B51-4846-AFC0-014AA93B64F2}" type="datetimeFigureOut">
              <a:rPr lang="en-US" smtClean="0"/>
              <a:pPr/>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12B576BA-7B51-4846-AFC0-014AA93B64F2}" type="datetimeFigureOut">
              <a:rPr lang="en-US" smtClean="0"/>
              <a:pPr/>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F5430-95DF-984C-9DE7-24B4B763C536}"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6BCBE8-30B0-4476-8762-9236B142003A}" type="datetimeFigureOut">
              <a:rPr lang="en-US" smtClean="0"/>
              <a:pPr/>
              <a:t>5/6/25</a:t>
            </a:fld>
            <a:endParaRPr lang="en-US" sz="1100" dirty="0">
              <a:solidFill>
                <a:schemeClr val="tx2"/>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2B576BA-7B51-4846-AFC0-014AA93B64F2}" type="datetimeFigureOut">
              <a:rPr lang="en-US" smtClean="0"/>
              <a:pPr/>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12B576BA-7B51-4846-AFC0-014AA93B64F2}" type="datetimeFigureOut">
              <a:rPr lang="en-US" smtClean="0"/>
              <a:pPr/>
              <a:t>5/6/25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2B576BA-7B51-4846-AFC0-014AA93B64F2}" type="datetimeFigureOut">
              <a:rPr lang="en-US" smtClean="0"/>
              <a:pPr/>
              <a:t>5/6/25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B576BA-7B51-4846-AFC0-014AA93B64F2}" type="datetimeFigureOut">
              <a:rPr lang="en-US" smtClean="0"/>
              <a:pPr/>
              <a:t>5/6/25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B576BA-7B51-4846-AFC0-014AA93B64F2}" type="datetimeFigureOut">
              <a:rPr lang="en-US" smtClean="0"/>
              <a:pPr/>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B576BA-7B51-4846-AFC0-014AA93B64F2}" type="datetimeFigureOut">
              <a:rPr lang="en-US" smtClean="0"/>
              <a:pPr/>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F5430-95DF-984C-9DE7-24B4B763C536}"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2B576BA-7B51-4846-AFC0-014AA93B64F2}" type="datetimeFigureOut">
              <a:rPr lang="en-US" smtClean="0"/>
              <a:pPr/>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2B576BA-7B51-4846-AFC0-014AA93B64F2}" type="datetimeFigureOut">
              <a:rPr lang="en-US" smtClean="0"/>
              <a:pPr/>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F5430-95DF-984C-9DE7-24B4B763C53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8A3EB-3433-20C9-75F1-BED6049FC84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A91EB6-0F0B-4932-84F3-1062EBC1EA9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55D8EB-873D-266A-8523-B368EF46927D}"/>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7FCD3122-A43E-5C90-AD09-887A86B638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78653-710D-7EDA-7A76-DE856E23BAED}"/>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1302695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2F21-8079-B97D-44B7-0590354D5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1A9285-410C-B186-E934-B6CCE80D7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F8361-3E25-476C-F721-E7231161FBAD}"/>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561FF919-D31B-782C-4BCA-2A7C436EF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76ED4E-6E60-15DB-4AFD-66B6CDAB1146}"/>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3916542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4C24-BA3B-292C-3FE0-0A5E0BCC63F7}"/>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ED05FB-0836-B299-5E7A-98EA3DFB508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2F61E-97DB-2F01-C0C8-FF41EA8A54CF}"/>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BE69B837-FA06-98B2-09EC-99A5A640C1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13F8D-6994-A592-D0BF-80920D9B09F1}"/>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997381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25FB-9F22-474C-435E-9FB9B806A6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335F71-F3CC-6841-4783-5D6E089B6D64}"/>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DB2A0A-21EB-A97B-D453-502CC6DEF4E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FF2F93-FD2E-8471-851C-9227E96933BA}"/>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6" name="Footer Placeholder 5">
            <a:extLst>
              <a:ext uri="{FF2B5EF4-FFF2-40B4-BE49-F238E27FC236}">
                <a16:creationId xmlns:a16="http://schemas.microsoft.com/office/drawing/2014/main" id="{500508CE-A524-7904-4CBA-B39F4DD0C7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D7A894-0055-6F03-1F5F-FCD51E1D78D5}"/>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2702736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1597-08AE-4409-F95B-47D9CAE49F5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A2C6E0-DFB0-A29E-15B5-F841EDB9A8D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8F5675-5CA8-FD3B-7451-B8D990F1B0A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A452C1-4EC9-A15D-3E79-0E1E847F037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22E261-0A6A-B12C-0F98-A4EA71E12BB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8303D5-DBF8-7A95-9470-87E83AE41409}"/>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8" name="Footer Placeholder 7">
            <a:extLst>
              <a:ext uri="{FF2B5EF4-FFF2-40B4-BE49-F238E27FC236}">
                <a16:creationId xmlns:a16="http://schemas.microsoft.com/office/drawing/2014/main" id="{2C8EAEA7-3520-B4C4-98D0-7F01A54C0A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6F1714-04A1-4348-A5DD-55486AE05ED7}"/>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2912362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284A8-94D8-A6A3-13A8-82D952835A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9A7345-2D59-83D5-9D70-173C0F63C2AD}"/>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4" name="Footer Placeholder 3">
            <a:extLst>
              <a:ext uri="{FF2B5EF4-FFF2-40B4-BE49-F238E27FC236}">
                <a16:creationId xmlns:a16="http://schemas.microsoft.com/office/drawing/2014/main" id="{4273184E-93DA-E88E-980F-528A837473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B27FF9-C911-0515-1C62-4DC3206EFB11}"/>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3467536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F14845-A72D-9D53-7E96-D569EC11A681}"/>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3" name="Footer Placeholder 2">
            <a:extLst>
              <a:ext uri="{FF2B5EF4-FFF2-40B4-BE49-F238E27FC236}">
                <a16:creationId xmlns:a16="http://schemas.microsoft.com/office/drawing/2014/main" id="{F998ED4B-BD53-9F2C-64AD-F41AE1CDDA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D5A110-9482-73D4-D917-929DA0AD491F}"/>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1264183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6A1C-09B7-7386-290D-85F58AB5123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495018-C807-345E-B920-F2AE7F0A6B4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D3BDFB-86FA-B144-DB4A-8A64C7EA297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375080-98D2-BBC3-371D-134C45519796}"/>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6" name="Footer Placeholder 5">
            <a:extLst>
              <a:ext uri="{FF2B5EF4-FFF2-40B4-BE49-F238E27FC236}">
                <a16:creationId xmlns:a16="http://schemas.microsoft.com/office/drawing/2014/main" id="{1BA66528-D74A-C98D-80FE-8D76416C80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F9DDE4-BB52-82C9-ED6C-C9FE195D9B70}"/>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904105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FF85-DEAE-4DCF-5893-9A07DEA52A3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714AC7-2E0E-EA68-3053-24957E61A93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FCA95A-4CC3-B9D0-1F29-5BF8A77E0B6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389FC7-832A-F3AC-B416-C81D8F5F1E84}"/>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6" name="Footer Placeholder 5">
            <a:extLst>
              <a:ext uri="{FF2B5EF4-FFF2-40B4-BE49-F238E27FC236}">
                <a16:creationId xmlns:a16="http://schemas.microsoft.com/office/drawing/2014/main" id="{2C64F882-4340-AD94-A697-3A2D8984E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6A9001-A2E7-B383-C417-4727E9750BA3}"/>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236808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2832-EEC9-B4F2-A09E-CA24C6C60E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25223D-3B11-F3BE-8FE7-977919C779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A0E0D-C5CD-6972-00AA-8515189E7D5E}"/>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C6227333-1548-DF18-8468-579317A53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5AC42-FA4C-4675-4F90-85C323551900}"/>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2332452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B60007-F055-A3F3-B2EE-C39E52F0F13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9E9EC2-F91D-FFA3-59C6-B8BE10EEC841}"/>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D29DEC-BA76-1BB8-7765-A36689DB8083}"/>
              </a:ext>
            </a:extLst>
          </p:cNvPr>
          <p:cNvSpPr>
            <a:spLocks noGrp="1"/>
          </p:cNvSpPr>
          <p:nvPr>
            <p:ph type="dt" sz="half" idx="10"/>
          </p:nvPr>
        </p:nvSpPr>
        <p:spPr/>
        <p:txBody>
          <a:body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E865D896-D468-8322-7671-DC6A51C99A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539AE-C60B-7654-4351-B6CD884A61D4}"/>
              </a:ext>
            </a:extLst>
          </p:cNvPr>
          <p:cNvSpPr>
            <a:spLocks noGrp="1"/>
          </p:cNvSpPr>
          <p:nvPr>
            <p:ph type="sldNum" sz="quarter" idx="12"/>
          </p:nvPr>
        </p:nvSpPr>
        <p:spPr/>
        <p:txBody>
          <a:bodyPr/>
          <a:lstStyle/>
          <a:p>
            <a:fld id="{9E47FE50-4A41-3F49-AC97-9D852FA55449}" type="slidenum">
              <a:rPr lang="en-US" smtClean="0"/>
              <a:t>‹#›</a:t>
            </a:fld>
            <a:endParaRPr lang="en-US"/>
          </a:p>
        </p:txBody>
      </p:sp>
    </p:spTree>
    <p:extLst>
      <p:ext uri="{BB962C8B-B14F-4D97-AF65-F5344CB8AC3E}">
        <p14:creationId xmlns:p14="http://schemas.microsoft.com/office/powerpoint/2010/main" val="31522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2B576BA-7B51-4846-AFC0-014AA93B64F2}" type="datetimeFigureOut">
              <a:rPr lang="en-US" smtClean="0"/>
              <a:pPr/>
              <a:t>5/6/25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E7CF5430-95DF-984C-9DE7-24B4B763C53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70117-DD4A-8E2C-7A1B-5C33AD1D15B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9E5D74-B161-29B8-D918-37458078573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F9B251-EEFC-7511-B42D-727C84096A2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60E5D3-A88F-F344-AD03-16EF2E6AADDD}" type="datetimeFigureOut">
              <a:rPr lang="en-US" smtClean="0"/>
              <a:t>5/6/25</a:t>
            </a:fld>
            <a:endParaRPr lang="en-US"/>
          </a:p>
        </p:txBody>
      </p:sp>
      <p:sp>
        <p:nvSpPr>
          <p:cNvPr id="5" name="Footer Placeholder 4">
            <a:extLst>
              <a:ext uri="{FF2B5EF4-FFF2-40B4-BE49-F238E27FC236}">
                <a16:creationId xmlns:a16="http://schemas.microsoft.com/office/drawing/2014/main" id="{EF3788C3-1535-7DB3-35B4-D1EBEC5E7C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165B416-478E-A0D5-9A15-BDB56CE7313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47FE50-4A41-3F49-AC97-9D852FA55449}" type="slidenum">
              <a:rPr lang="en-US" smtClean="0"/>
              <a:t>‹#›</a:t>
            </a:fld>
            <a:endParaRPr lang="en-US"/>
          </a:p>
        </p:txBody>
      </p:sp>
    </p:spTree>
    <p:extLst>
      <p:ext uri="{BB962C8B-B14F-4D97-AF65-F5344CB8AC3E}">
        <p14:creationId xmlns:p14="http://schemas.microsoft.com/office/powerpoint/2010/main" val="1182794200"/>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ellworldsolutions.com"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documents1.worldbank.org/curated/en/530891498511398503/pdf/116829-WP-P151842-PUBLIC-EICM-Global-Conference-Edition-June-27.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hdr.undp.org/content/2023-gender-social-norms-index-gsni#/indicies/GSN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hdr.undp.org/content/2024-global-multidimensional-poverty-index-mpi#/indicies/MP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ics.unicef.org/survey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worldbank.org/en/programs/lsm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microdata.worldbank.org/index.php/home" TargetMode="External"/><Relationship Id="rId4" Type="http://schemas.openxmlformats.org/officeDocument/2006/relationships/hyperlink" Target="https://povertyevidence.org/building-resilient-futures-a-data-revolution-for-climate-vulnerable-populations/"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caucasusbarometer.org/en/" TargetMode="External"/><Relationship Id="rId13" Type="http://schemas.openxmlformats.org/officeDocument/2006/relationships/hyperlink" Target="https://www.pewresearch.org/expertise/international-attitudes/" TargetMode="External"/><Relationship Id="rId3" Type="http://schemas.openxmlformats.org/officeDocument/2006/relationships/hyperlink" Target="https://www.vanderbilt.edu/lapop/about-americasbarometer.php" TargetMode="External"/><Relationship Id="rId7" Type="http://schemas.openxmlformats.org/officeDocument/2006/relationships/hyperlink" Target="https://www.arabbarometer.org/" TargetMode="External"/><Relationship Id="rId12" Type="http://schemas.openxmlformats.org/officeDocument/2006/relationships/hyperlink" Target="https://www.gallup.com/analytics/318875/global-research.asp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afrobarometer.org/" TargetMode="External"/><Relationship Id="rId11" Type="http://schemas.openxmlformats.org/officeDocument/2006/relationships/hyperlink" Target="https://www.worldvaluessurvey.org/wvs.jsp" TargetMode="External"/><Relationship Id="rId5" Type="http://schemas.openxmlformats.org/officeDocument/2006/relationships/hyperlink" Target="https://www.asianbarometer.org/" TargetMode="External"/><Relationship Id="rId10" Type="http://schemas.openxmlformats.org/officeDocument/2006/relationships/hyperlink" Target="https://www.globalbarometer.net/" TargetMode="External"/><Relationship Id="rId4" Type="http://schemas.openxmlformats.org/officeDocument/2006/relationships/hyperlink" Target="https://www.latinobarometro.org/lat.jsp" TargetMode="External"/><Relationship Id="rId9" Type="http://schemas.openxmlformats.org/officeDocument/2006/relationships/hyperlink" Target="https://europa.eu/eurobarometer/screen/hom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qualmeasures2030.org/2024-sdg-gender-inde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lobalprotectioncluster.org/field-support/Information-Management-Analysis-Toolbo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statista.com/topics/4238/human-trafficking/#statisticChapter" TargetMode="External"/><Relationship Id="rId5" Type="http://schemas.openxmlformats.org/officeDocument/2006/relationships/hyperlink" Target="https://www.savethechildren.org/us/what-we-do/protection/global-protection-programs" TargetMode="External"/><Relationship Id="rId4" Type="http://schemas.openxmlformats.org/officeDocument/2006/relationships/hyperlink" Target="https://reporting.unhcr.org/global-report-2023/outcome-areas/child-protection"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oecd.org/en/topics/gender-mainstreaming-in-policy-making.html" TargetMode="External"/><Relationship Id="rId3" Type="http://schemas.openxmlformats.org/officeDocument/2006/relationships/hyperlink" Target="https://wbl.worldbank.org/en/wbl-data" TargetMode="External"/><Relationship Id="rId7" Type="http://schemas.openxmlformats.org/officeDocument/2006/relationships/hyperlink" Target="https://www.wrrce.org/abou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genderlex.fao.org/en" TargetMode="External"/><Relationship Id="rId5" Type="http://schemas.openxmlformats.org/officeDocument/2006/relationships/hyperlink" Target="https://open.unwomen.org/" TargetMode="External"/><Relationship Id="rId4" Type="http://schemas.openxmlformats.org/officeDocument/2006/relationships/hyperlink" Target="https://constitutions.unwomen.org/" TargetMode="External"/><Relationship Id="rId9" Type="http://schemas.openxmlformats.org/officeDocument/2006/relationships/hyperlink" Target="https://ourworldindata.org/women-right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wellworldsolutions@outlook.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www.wellworldsolu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2" y="1866482"/>
            <a:ext cx="6498158" cy="1086212"/>
          </a:xfrm>
        </p:spPr>
        <p:txBody>
          <a:bodyPr/>
          <a:lstStyle/>
          <a:p>
            <a:r>
              <a:rPr lang="en-US" sz="3200" b="1" dirty="0">
                <a:solidFill>
                  <a:srgbClr val="0000FF"/>
                </a:solidFill>
                <a:latin typeface="Book Antiqua"/>
                <a:cs typeface="Book Antiqua"/>
              </a:rPr>
              <a:t>The DHS is Gone – Now What?</a:t>
            </a:r>
            <a:br>
              <a:rPr lang="en-US" sz="3200" b="1" dirty="0">
                <a:solidFill>
                  <a:srgbClr val="0000FF"/>
                </a:solidFill>
                <a:latin typeface="Book Antiqua"/>
                <a:cs typeface="Book Antiqua"/>
              </a:rPr>
            </a:br>
            <a:r>
              <a:rPr lang="en-US" sz="3200" b="1" dirty="0">
                <a:solidFill>
                  <a:srgbClr val="0059CF"/>
                </a:solidFill>
                <a:latin typeface="Book Antiqua"/>
                <a:cs typeface="Book Antiqua"/>
              </a:rPr>
              <a:t>Alternative Data Sources</a:t>
            </a:r>
          </a:p>
        </p:txBody>
      </p:sp>
      <p:sp>
        <p:nvSpPr>
          <p:cNvPr id="3" name="Subtitle 2"/>
          <p:cNvSpPr>
            <a:spLocks noGrp="1"/>
          </p:cNvSpPr>
          <p:nvPr>
            <p:ph type="subTitle" idx="1"/>
          </p:nvPr>
        </p:nvSpPr>
        <p:spPr>
          <a:xfrm>
            <a:off x="1157601" y="3208802"/>
            <a:ext cx="6828798" cy="916641"/>
          </a:xfrm>
        </p:spPr>
        <p:txBody>
          <a:bodyPr>
            <a:noAutofit/>
          </a:bodyPr>
          <a:lstStyle/>
          <a:p>
            <a:r>
              <a:rPr lang="en-US" sz="2000" b="1" i="1" dirty="0">
                <a:solidFill>
                  <a:schemeClr val="accent5">
                    <a:lumMod val="75000"/>
                  </a:schemeClr>
                </a:solidFill>
                <a:latin typeface="Book Antiqua"/>
                <a:cs typeface="Book Antiqua"/>
              </a:rPr>
              <a:t>For:</a:t>
            </a:r>
          </a:p>
          <a:p>
            <a:r>
              <a:rPr lang="en-US" sz="2000" b="1" dirty="0">
                <a:solidFill>
                  <a:schemeClr val="accent5">
                    <a:lumMod val="50000"/>
                  </a:schemeClr>
                </a:solidFill>
                <a:latin typeface="Book Antiqua"/>
                <a:cs typeface="Book Antiqua"/>
              </a:rPr>
              <a:t>Girls Not Brides</a:t>
            </a:r>
          </a:p>
          <a:p>
            <a:r>
              <a:rPr lang="en-US" sz="2000" b="1" i="1" dirty="0">
                <a:solidFill>
                  <a:srgbClr val="0000FF"/>
                </a:solidFill>
                <a:latin typeface="Book Antiqua"/>
                <a:cs typeface="Book Antiqua"/>
              </a:rPr>
              <a:t>May 8, 2025</a:t>
            </a:r>
          </a:p>
        </p:txBody>
      </p:sp>
      <p:pic>
        <p:nvPicPr>
          <p:cNvPr id="7" name="Picture 6" descr="WWSLogoSmall.jpg"/>
          <p:cNvPicPr>
            <a:picLocks noChangeAspect="1"/>
          </p:cNvPicPr>
          <p:nvPr/>
        </p:nvPicPr>
        <p:blipFill>
          <a:blip r:embed="rId2">
            <a:lum bright="-2000" contrast="39000"/>
            <a:alphaModFix/>
          </a:blip>
          <a:stretch>
            <a:fillRect/>
          </a:stretch>
        </p:blipFill>
        <p:spPr>
          <a:xfrm>
            <a:off x="1322922" y="197946"/>
            <a:ext cx="1393907" cy="1007414"/>
          </a:xfrm>
          <a:prstGeom prst="rect">
            <a:avLst/>
          </a:prstGeom>
          <a:solidFill>
            <a:schemeClr val="bg2">
              <a:lumMod val="40000"/>
              <a:lumOff val="60000"/>
            </a:schemeClr>
          </a:solidFill>
        </p:spPr>
      </p:pic>
      <p:sp>
        <p:nvSpPr>
          <p:cNvPr id="8" name="TextBox 7"/>
          <p:cNvSpPr txBox="1"/>
          <p:nvPr/>
        </p:nvSpPr>
        <p:spPr>
          <a:xfrm>
            <a:off x="2716829" y="866806"/>
            <a:ext cx="2676233" cy="338554"/>
          </a:xfrm>
          <a:prstGeom prst="rect">
            <a:avLst/>
          </a:prstGeom>
          <a:noFill/>
        </p:spPr>
        <p:txBody>
          <a:bodyPr wrap="none" rtlCol="0">
            <a:spAutoFit/>
          </a:bodyPr>
          <a:lstStyle/>
          <a:p>
            <a:r>
              <a:rPr lang="en-US" sz="1600" dirty="0">
                <a:solidFill>
                  <a:schemeClr val="accent1">
                    <a:lumMod val="75000"/>
                  </a:schemeClr>
                </a:solidFill>
                <a:latin typeface="Book Antiqua"/>
                <a:cs typeface="Book Antiqua"/>
              </a:rPr>
              <a:t>Solutions for a better world </a:t>
            </a:r>
          </a:p>
        </p:txBody>
      </p:sp>
      <p:sp>
        <p:nvSpPr>
          <p:cNvPr id="9" name="TextBox 8"/>
          <p:cNvSpPr txBox="1"/>
          <p:nvPr/>
        </p:nvSpPr>
        <p:spPr>
          <a:xfrm>
            <a:off x="5579076" y="197946"/>
            <a:ext cx="2909884" cy="954107"/>
          </a:xfrm>
          <a:prstGeom prst="rect">
            <a:avLst/>
          </a:prstGeom>
          <a:noFill/>
        </p:spPr>
        <p:txBody>
          <a:bodyPr wrap="square" rtlCol="0">
            <a:spAutoFit/>
          </a:bodyPr>
          <a:lstStyle/>
          <a:p>
            <a:r>
              <a:rPr lang="en-US" sz="1400" dirty="0">
                <a:solidFill>
                  <a:srgbClr val="2703FF"/>
                </a:solidFill>
                <a:latin typeface="Book Antiqua"/>
                <a:cs typeface="Book Antiqua"/>
              </a:rPr>
              <a:t>Washington, DC</a:t>
            </a:r>
          </a:p>
          <a:p>
            <a:r>
              <a:rPr lang="en-US" sz="1400" dirty="0">
                <a:solidFill>
                  <a:srgbClr val="2703FF"/>
                </a:solidFill>
                <a:latin typeface="Book Antiqua"/>
                <a:cs typeface="Book Antiqua"/>
              </a:rPr>
              <a:t>202-486-4997</a:t>
            </a:r>
          </a:p>
          <a:p>
            <a:r>
              <a:rPr lang="en-US" sz="1400" dirty="0" err="1">
                <a:solidFill>
                  <a:srgbClr val="2703FF"/>
                </a:solidFill>
                <a:latin typeface="Book Antiqua"/>
                <a:cs typeface="Book Antiqua"/>
              </a:rPr>
              <a:t>welllworldsolutions@outlook.com</a:t>
            </a:r>
            <a:endParaRPr lang="en-US" sz="1400" dirty="0">
              <a:solidFill>
                <a:srgbClr val="2703FF"/>
              </a:solidFill>
              <a:latin typeface="Book Antiqua"/>
              <a:cs typeface="Book Antiqua"/>
            </a:endParaRPr>
          </a:p>
          <a:p>
            <a:r>
              <a:rPr lang="en-US" sz="1400" dirty="0">
                <a:solidFill>
                  <a:srgbClr val="2703FF"/>
                </a:solidFill>
                <a:latin typeface="Book Antiqua"/>
                <a:cs typeface="Book Antiqua"/>
                <a:hlinkClick r:id="rId3"/>
              </a:rPr>
              <a:t>www.wellworldsolutions.com</a:t>
            </a:r>
            <a:endParaRPr lang="en-US" sz="1400" dirty="0">
              <a:solidFill>
                <a:srgbClr val="2703FF"/>
              </a:solidFill>
              <a:latin typeface="Book Antiqua"/>
              <a:cs typeface="Book Antiqua"/>
            </a:endParaRPr>
          </a:p>
        </p:txBody>
      </p:sp>
      <p:pic>
        <p:nvPicPr>
          <p:cNvPr id="5" name="Picture 4">
            <a:extLst>
              <a:ext uri="{FF2B5EF4-FFF2-40B4-BE49-F238E27FC236}">
                <a16:creationId xmlns:a16="http://schemas.microsoft.com/office/drawing/2014/main" id="{6E31D621-27B8-B019-36A8-304C7BAC3726}"/>
              </a:ext>
            </a:extLst>
          </p:cNvPr>
          <p:cNvPicPr>
            <a:picLocks noChangeAspect="1"/>
          </p:cNvPicPr>
          <p:nvPr/>
        </p:nvPicPr>
        <p:blipFill>
          <a:blip r:embed="rId4">
            <a:alphaModFix amt="71000"/>
          </a:blip>
          <a:stretch>
            <a:fillRect/>
          </a:stretch>
        </p:blipFill>
        <p:spPr>
          <a:xfrm>
            <a:off x="3712924" y="4577045"/>
            <a:ext cx="2032859" cy="1898911"/>
          </a:xfrm>
          <a:prstGeom prst="rect">
            <a:avLst/>
          </a:prstGeom>
          <a:effectLst>
            <a:glow rad="127000">
              <a:schemeClr val="accent1"/>
            </a:glow>
            <a:softEdge rad="127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862" y="-1"/>
            <a:ext cx="8042276" cy="920663"/>
          </a:xfrm>
        </p:spPr>
        <p:txBody>
          <a:bodyPr/>
          <a:lstStyle/>
          <a:p>
            <a:r>
              <a:rPr lang="en-US" b="1" dirty="0">
                <a:latin typeface="Book Antiqua" panose="02040602050305030304" pitchFamily="18" charset="0"/>
              </a:rPr>
              <a:t>Agenda</a:t>
            </a:r>
          </a:p>
        </p:txBody>
      </p:sp>
      <p:sp>
        <p:nvSpPr>
          <p:cNvPr id="3" name="Content Placeholder 2"/>
          <p:cNvSpPr>
            <a:spLocks noGrp="1"/>
          </p:cNvSpPr>
          <p:nvPr>
            <p:ph idx="1"/>
          </p:nvPr>
        </p:nvSpPr>
        <p:spPr>
          <a:xfrm>
            <a:off x="550862" y="1027134"/>
            <a:ext cx="6478206" cy="5248534"/>
          </a:xfrm>
        </p:spPr>
        <p:txBody>
          <a:bodyPr>
            <a:normAutofit fontScale="92500" lnSpcReduction="10000"/>
          </a:bodyPr>
          <a:lstStyle/>
          <a:p>
            <a:r>
              <a:rPr lang="en-US" dirty="0">
                <a:solidFill>
                  <a:srgbClr val="002060"/>
                </a:solidFill>
                <a:latin typeface="Book Antiqua" panose="02040602050305030304" pitchFamily="18" charset="0"/>
              </a:rPr>
              <a:t>Reasons for Child Marriage</a:t>
            </a:r>
          </a:p>
          <a:p>
            <a:r>
              <a:rPr lang="en-US" dirty="0">
                <a:solidFill>
                  <a:srgbClr val="002060"/>
                </a:solidFill>
                <a:latin typeface="Book Antiqua" panose="02040602050305030304" pitchFamily="18" charset="0"/>
              </a:rPr>
              <a:t>Girls Not Brides’ </a:t>
            </a:r>
            <a:r>
              <a:rPr lang="en-US" dirty="0" err="1">
                <a:solidFill>
                  <a:srgbClr val="002060"/>
                </a:solidFill>
                <a:latin typeface="Book Antiqua" panose="02040602050305030304" pitchFamily="18" charset="0"/>
              </a:rPr>
              <a:t>ToC</a:t>
            </a:r>
            <a:r>
              <a:rPr lang="en-US" dirty="0">
                <a:solidFill>
                  <a:srgbClr val="002060"/>
                </a:solidFill>
                <a:latin typeface="Book Antiqua" panose="02040602050305030304" pitchFamily="18" charset="0"/>
              </a:rPr>
              <a:t> to Reduce Child Marriage</a:t>
            </a:r>
          </a:p>
          <a:p>
            <a:r>
              <a:rPr lang="en-US" dirty="0">
                <a:solidFill>
                  <a:srgbClr val="002060"/>
                </a:solidFill>
                <a:latin typeface="Book Antiqua" panose="02040602050305030304" pitchFamily="18" charset="0"/>
              </a:rPr>
              <a:t>Metrics of Interest</a:t>
            </a:r>
          </a:p>
          <a:p>
            <a:r>
              <a:rPr lang="en-US" dirty="0">
                <a:solidFill>
                  <a:srgbClr val="002060"/>
                </a:solidFill>
                <a:latin typeface="Book Antiqua" panose="02040602050305030304" pitchFamily="18" charset="0"/>
              </a:rPr>
              <a:t>The Current Problem</a:t>
            </a:r>
          </a:p>
          <a:p>
            <a:r>
              <a:rPr lang="en-US" dirty="0">
                <a:solidFill>
                  <a:srgbClr val="002060"/>
                </a:solidFill>
                <a:latin typeface="Book Antiqua" panose="02040602050305030304" pitchFamily="18" charset="0"/>
              </a:rPr>
              <a:t>Alternative Sources of Data</a:t>
            </a:r>
          </a:p>
          <a:p>
            <a:r>
              <a:rPr lang="en-US" dirty="0">
                <a:solidFill>
                  <a:srgbClr val="002060"/>
                </a:solidFill>
                <a:latin typeface="Book Antiqua" panose="02040602050305030304" pitchFamily="18" charset="0"/>
              </a:rPr>
              <a:t>What Next?</a:t>
            </a:r>
          </a:p>
          <a:p>
            <a:pPr marL="0" indent="0">
              <a:buNone/>
            </a:pPr>
            <a:endParaRPr lang="en-US" sz="1500" b="1" dirty="0">
              <a:solidFill>
                <a:srgbClr val="002060"/>
              </a:solidFill>
              <a:latin typeface="Book Antiqua" panose="02040602050305030304" pitchFamily="18" charset="0"/>
            </a:endParaRPr>
          </a:p>
          <a:p>
            <a:pPr marL="0" indent="0">
              <a:buNone/>
            </a:pPr>
            <a:r>
              <a:rPr lang="en-US" b="1" dirty="0">
                <a:solidFill>
                  <a:srgbClr val="002060"/>
                </a:solidFill>
                <a:latin typeface="Book Antiqua" panose="02040602050305030304" pitchFamily="18" charset="0"/>
              </a:rPr>
              <a:t>Assumption:</a:t>
            </a:r>
            <a:r>
              <a:rPr lang="en-US" dirty="0">
                <a:solidFill>
                  <a:srgbClr val="002060"/>
                </a:solidFill>
                <a:latin typeface="Book Antiqua" panose="02040602050305030304" pitchFamily="18" charset="0"/>
              </a:rPr>
              <a:t>  </a:t>
            </a:r>
            <a:r>
              <a:rPr lang="en-US" b="1" dirty="0">
                <a:solidFill>
                  <a:srgbClr val="FF0000"/>
                </a:solidFill>
                <a:latin typeface="Book Antiqua" panose="02040602050305030304" pitchFamily="18" charset="0"/>
              </a:rPr>
              <a:t>Child Marriage is bad</a:t>
            </a:r>
            <a:r>
              <a:rPr lang="en-US" dirty="0">
                <a:solidFill>
                  <a:srgbClr val="002060"/>
                </a:solidFill>
                <a:latin typeface="Book Antiqua" panose="02040602050305030304" pitchFamily="18" charset="0"/>
              </a:rPr>
              <a:t>.  Many studies have shown that over the years, including the 2017 World Bank’s </a:t>
            </a:r>
            <a:r>
              <a:rPr lang="en-US" dirty="0">
                <a:solidFill>
                  <a:srgbClr val="002060"/>
                </a:solidFill>
                <a:latin typeface="Book Antiqua" panose="02040602050305030304" pitchFamily="18" charset="0"/>
                <a:hlinkClick r:id="rId3"/>
              </a:rPr>
              <a:t>Economic Impact of Child Marriage: Global Synthesis Report</a:t>
            </a:r>
            <a:r>
              <a:rPr lang="en-US" dirty="0">
                <a:solidFill>
                  <a:srgbClr val="002060"/>
                </a:solidFill>
                <a:latin typeface="Book Antiqua" panose="02040602050305030304" pitchFamily="18" charset="0"/>
              </a:rPr>
              <a:t>.</a:t>
            </a:r>
            <a:endParaRPr lang="en-US" b="1" dirty="0">
              <a:solidFill>
                <a:srgbClr val="002060"/>
              </a:solidFill>
              <a:latin typeface="Book Antiqua" panose="02040602050305030304" pitchFamily="18" charset="0"/>
            </a:endParaRPr>
          </a:p>
        </p:txBody>
      </p:sp>
      <p:sp>
        <p:nvSpPr>
          <p:cNvPr id="4" name="Date Placeholder 3"/>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2</a:t>
            </a:fld>
            <a:endParaRPr lang="en-US" sz="1100" dirty="0">
              <a:solidFill>
                <a:srgbClr val="E0ECFF"/>
              </a:solidFill>
              <a:latin typeface="Book Antiqua" panose="02040602050305030304" pitchFamily="18" charset="0"/>
              <a:cs typeface="Book Antiqua"/>
            </a:endParaRPr>
          </a:p>
        </p:txBody>
      </p:sp>
      <p:sp>
        <p:nvSpPr>
          <p:cNvPr id="6" name="Footer Placeholder 5"/>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65997811-0ABC-C057-1A4D-574574FE60D2}"/>
              </a:ext>
            </a:extLst>
          </p:cNvPr>
          <p:cNvPicPr>
            <a:picLocks noChangeAspect="1"/>
          </p:cNvPicPr>
          <p:nvPr/>
        </p:nvPicPr>
        <p:blipFill>
          <a:blip r:embed="rId4"/>
          <a:stretch>
            <a:fillRect/>
          </a:stretch>
        </p:blipFill>
        <p:spPr>
          <a:xfrm>
            <a:off x="4562502" y="2029217"/>
            <a:ext cx="4581498" cy="25725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428C6-DEA8-FAEF-B633-669FE383C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0128C-CFD2-32C1-A5E6-092FA173E7FF}"/>
              </a:ext>
            </a:extLst>
          </p:cNvPr>
          <p:cNvSpPr>
            <a:spLocks noGrp="1"/>
          </p:cNvSpPr>
          <p:nvPr>
            <p:ph type="title"/>
          </p:nvPr>
        </p:nvSpPr>
        <p:spPr>
          <a:xfrm>
            <a:off x="550862" y="-24203"/>
            <a:ext cx="8042276" cy="894506"/>
          </a:xfrm>
        </p:spPr>
        <p:txBody>
          <a:bodyPr/>
          <a:lstStyle/>
          <a:p>
            <a:r>
              <a:rPr lang="en-US" b="1" dirty="0">
                <a:latin typeface="Book Antiqua" panose="02040602050305030304" pitchFamily="18" charset="0"/>
              </a:rPr>
              <a:t>Reasons for Child Marriage</a:t>
            </a:r>
          </a:p>
        </p:txBody>
      </p:sp>
      <p:sp>
        <p:nvSpPr>
          <p:cNvPr id="3" name="Content Placeholder 2">
            <a:extLst>
              <a:ext uri="{FF2B5EF4-FFF2-40B4-BE49-F238E27FC236}">
                <a16:creationId xmlns:a16="http://schemas.microsoft.com/office/drawing/2014/main" id="{992C41FA-2286-C3C7-6A31-2904F9481D3E}"/>
              </a:ext>
            </a:extLst>
          </p:cNvPr>
          <p:cNvSpPr>
            <a:spLocks noGrp="1"/>
          </p:cNvSpPr>
          <p:nvPr>
            <p:ph idx="1"/>
          </p:nvPr>
        </p:nvSpPr>
        <p:spPr>
          <a:xfrm>
            <a:off x="159026" y="830405"/>
            <a:ext cx="6176354" cy="5393871"/>
          </a:xfrm>
        </p:spPr>
        <p:txBody>
          <a:bodyPr>
            <a:noAutofit/>
          </a:bodyPr>
          <a:lstStyle/>
          <a:p>
            <a:pPr>
              <a:spcBef>
                <a:spcPts val="600"/>
              </a:spcBef>
            </a:pPr>
            <a:r>
              <a:rPr lang="en-US" sz="1800" b="1" dirty="0">
                <a:solidFill>
                  <a:srgbClr val="002060"/>
                </a:solidFill>
                <a:latin typeface="Book Antiqua" panose="02040602050305030304" pitchFamily="18" charset="0"/>
              </a:rPr>
              <a:t>Social Norms</a:t>
            </a:r>
            <a:r>
              <a:rPr lang="en-US" sz="1800" dirty="0">
                <a:solidFill>
                  <a:srgbClr val="002060"/>
                </a:solidFill>
                <a:latin typeface="Book Antiqua" panose="02040602050305030304" pitchFamily="18" charset="0"/>
              </a:rPr>
              <a:t>: existing </a:t>
            </a:r>
            <a:r>
              <a:rPr lang="en-US" sz="1800" b="1" dirty="0">
                <a:solidFill>
                  <a:srgbClr val="002060"/>
                </a:solidFill>
                <a:latin typeface="Book Antiqua" panose="02040602050305030304" pitchFamily="18" charset="0"/>
              </a:rPr>
              <a:t>social norms that impede girls and women’s empowerment </a:t>
            </a:r>
            <a:r>
              <a:rPr lang="en-US" sz="1800" dirty="0">
                <a:solidFill>
                  <a:srgbClr val="002060"/>
                </a:solidFill>
                <a:latin typeface="Book Antiqua" panose="02040602050305030304" pitchFamily="18" charset="0"/>
              </a:rPr>
              <a:t>include: </a:t>
            </a:r>
          </a:p>
          <a:p>
            <a:pPr lvl="1">
              <a:spcBef>
                <a:spcPts val="300"/>
              </a:spcBef>
            </a:pPr>
            <a:r>
              <a:rPr lang="en-US" sz="1800" dirty="0">
                <a:solidFill>
                  <a:srgbClr val="002060"/>
                </a:solidFill>
                <a:latin typeface="Book Antiqua" panose="02040602050305030304" pitchFamily="18" charset="0"/>
              </a:rPr>
              <a:t>Age of Marriage; Decision-making; Freedom of Movement; Attitudes on women’s involvement in the economic, political and social spheres</a:t>
            </a:r>
          </a:p>
          <a:p>
            <a:pPr marL="349250" lvl="1" indent="0">
              <a:spcBef>
                <a:spcPts val="0"/>
              </a:spcBef>
              <a:buNone/>
            </a:pPr>
            <a:endParaRPr lang="en-US" sz="800" dirty="0">
              <a:solidFill>
                <a:srgbClr val="002060"/>
              </a:solidFill>
              <a:latin typeface="Book Antiqua" panose="02040602050305030304" pitchFamily="18" charset="0"/>
            </a:endParaRPr>
          </a:p>
          <a:p>
            <a:pPr>
              <a:spcBef>
                <a:spcPts val="600"/>
              </a:spcBef>
            </a:pPr>
            <a:r>
              <a:rPr lang="en-US" sz="1800" b="1" dirty="0">
                <a:solidFill>
                  <a:srgbClr val="002060"/>
                </a:solidFill>
                <a:latin typeface="Book Antiqua" panose="02040602050305030304" pitchFamily="18" charset="0"/>
              </a:rPr>
              <a:t>Gender Inequality</a:t>
            </a:r>
            <a:r>
              <a:rPr lang="en-US" sz="1800" dirty="0">
                <a:solidFill>
                  <a:srgbClr val="002060"/>
                </a:solidFill>
                <a:latin typeface="Book Antiqua" panose="02040602050305030304" pitchFamily="18" charset="0"/>
              </a:rPr>
              <a:t>: </a:t>
            </a:r>
            <a:r>
              <a:rPr lang="en-US" sz="1800" b="1" dirty="0">
                <a:solidFill>
                  <a:srgbClr val="002060"/>
                </a:solidFill>
                <a:latin typeface="Book Antiqua" panose="02040602050305030304" pitchFamily="18" charset="0"/>
              </a:rPr>
              <a:t>discrimination</a:t>
            </a:r>
            <a:r>
              <a:rPr lang="en-US" sz="1800" dirty="0">
                <a:solidFill>
                  <a:srgbClr val="002060"/>
                </a:solidFill>
                <a:latin typeface="Book Antiqua" panose="02040602050305030304" pitchFamily="18" charset="0"/>
              </a:rPr>
              <a:t> in the following areas often contribute to child marriage:</a:t>
            </a:r>
          </a:p>
          <a:p>
            <a:pPr lvl="1">
              <a:spcBef>
                <a:spcPts val="300"/>
              </a:spcBef>
            </a:pPr>
            <a:r>
              <a:rPr lang="en-US" sz="1800" dirty="0">
                <a:solidFill>
                  <a:srgbClr val="002060"/>
                </a:solidFill>
                <a:latin typeface="Book Antiqua" panose="02040602050305030304" pitchFamily="18" charset="0"/>
              </a:rPr>
              <a:t>Ownership of assets; Control over incomes and assets; Engagement in productive labor (work for wage, trade, self-employment); Access to education (de-prioritization of girls’ education); Dowry/Bride price</a:t>
            </a:r>
          </a:p>
          <a:p>
            <a:pPr marL="349250" lvl="1" indent="0">
              <a:spcBef>
                <a:spcPts val="300"/>
              </a:spcBef>
              <a:buNone/>
            </a:pPr>
            <a:endParaRPr lang="en-US" sz="800" dirty="0">
              <a:solidFill>
                <a:srgbClr val="002060"/>
              </a:solidFill>
              <a:latin typeface="Book Antiqua" panose="02040602050305030304" pitchFamily="18" charset="0"/>
            </a:endParaRPr>
          </a:p>
          <a:p>
            <a:pPr marL="349250" lvl="1" indent="0">
              <a:spcBef>
                <a:spcPts val="300"/>
              </a:spcBef>
              <a:buNone/>
            </a:pPr>
            <a:r>
              <a:rPr lang="en-US" sz="1800" dirty="0">
                <a:solidFill>
                  <a:srgbClr val="002060"/>
                </a:solidFill>
                <a:latin typeface="Book Antiqua" panose="02040602050305030304" pitchFamily="18" charset="0"/>
              </a:rPr>
              <a:t>These </a:t>
            </a:r>
            <a:r>
              <a:rPr lang="en-US" sz="1800" dirty="0">
                <a:solidFill>
                  <a:srgbClr val="FF0000"/>
                </a:solidFill>
                <a:latin typeface="Book Antiqua" panose="02040602050305030304" pitchFamily="18" charset="0"/>
              </a:rPr>
              <a:t>data are usually not available </a:t>
            </a:r>
            <a:r>
              <a:rPr lang="en-US" sz="1800" dirty="0">
                <a:solidFill>
                  <a:srgbClr val="002060"/>
                </a:solidFill>
                <a:latin typeface="Book Antiqua" panose="02040602050305030304" pitchFamily="18" charset="0"/>
              </a:rPr>
              <a:t>nationally or sub-nationally.  There is a need to collect data on these metrics to help inform strategy.  UN’s </a:t>
            </a:r>
            <a:r>
              <a:rPr lang="en-US" sz="1800" dirty="0">
                <a:solidFill>
                  <a:srgbClr val="002060"/>
                </a:solidFill>
                <a:latin typeface="Book Antiqua" panose="02040602050305030304" pitchFamily="18" charset="0"/>
                <a:hlinkClick r:id="rId3"/>
              </a:rPr>
              <a:t>Gender Social Norms Index </a:t>
            </a:r>
            <a:r>
              <a:rPr lang="en-US" sz="1800" dirty="0">
                <a:solidFill>
                  <a:srgbClr val="002060"/>
                </a:solidFill>
                <a:latin typeface="Book Antiqua" panose="02040602050305030304" pitchFamily="18" charset="0"/>
              </a:rPr>
              <a:t>provides some data, but lacks details.  .</a:t>
            </a:r>
          </a:p>
        </p:txBody>
      </p:sp>
      <p:sp>
        <p:nvSpPr>
          <p:cNvPr id="4" name="Date Placeholder 3">
            <a:extLst>
              <a:ext uri="{FF2B5EF4-FFF2-40B4-BE49-F238E27FC236}">
                <a16:creationId xmlns:a16="http://schemas.microsoft.com/office/drawing/2014/main" id="{275C9EC5-259F-A81D-7B9D-04C0A736A929}"/>
              </a:ext>
            </a:extLst>
          </p:cNvPr>
          <p:cNvSpPr>
            <a:spLocks noGrp="1"/>
          </p:cNvSpPr>
          <p:nvPr>
            <p:ph type="dt" sz="half" idx="10"/>
          </p:nvPr>
        </p:nvSpPr>
        <p:spPr>
          <a:xfrm>
            <a:off x="5642361" y="6338234"/>
            <a:ext cx="2133600" cy="365125"/>
          </a:xfrm>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F42626C1-D22B-E680-626A-F016F8F8615F}"/>
              </a:ext>
            </a:extLst>
          </p:cNvPr>
          <p:cNvSpPr>
            <a:spLocks noGrp="1"/>
          </p:cNvSpPr>
          <p:nvPr>
            <p:ph type="sldNum" sz="quarter" idx="12"/>
          </p:nvPr>
        </p:nvSpPr>
        <p:spPr>
          <a:xfrm>
            <a:off x="7897906" y="6350888"/>
            <a:ext cx="990600" cy="289905"/>
          </a:xfrm>
        </p:spPr>
        <p:txBody>
          <a:bodyPr/>
          <a:lstStyle/>
          <a:p>
            <a:fld id="{E7CF5430-95DF-984C-9DE7-24B4B763C536}" type="slidenum">
              <a:rPr lang="en-US" sz="1100" smtClean="0">
                <a:solidFill>
                  <a:srgbClr val="E0ECFF"/>
                </a:solidFill>
                <a:latin typeface="Book Antiqua" panose="02040602050305030304" pitchFamily="18" charset="0"/>
                <a:cs typeface="Book Antiqua"/>
              </a:rPr>
              <a:pPr/>
              <a:t>3</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3E9F11E2-3943-81AA-A633-3D50A033C6BE}"/>
              </a:ext>
            </a:extLst>
          </p:cNvPr>
          <p:cNvSpPr>
            <a:spLocks noGrp="1"/>
          </p:cNvSpPr>
          <p:nvPr>
            <p:ph type="ftr" sz="quarter" idx="11"/>
          </p:nvPr>
        </p:nvSpPr>
        <p:spPr>
          <a:xfrm>
            <a:off x="255494" y="635088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A9213A69-E2C5-48E1-63EE-B2FDDBFD548B}"/>
              </a:ext>
            </a:extLst>
          </p:cNvPr>
          <p:cNvPicPr>
            <a:picLocks noChangeAspect="1"/>
          </p:cNvPicPr>
          <p:nvPr/>
        </p:nvPicPr>
        <p:blipFill>
          <a:blip r:embed="rId4"/>
          <a:stretch>
            <a:fillRect/>
          </a:stretch>
        </p:blipFill>
        <p:spPr>
          <a:xfrm>
            <a:off x="6335380" y="1609532"/>
            <a:ext cx="2781250" cy="1819468"/>
          </a:xfrm>
          <a:prstGeom prst="rect">
            <a:avLst/>
          </a:prstGeom>
        </p:spPr>
      </p:pic>
      <p:pic>
        <p:nvPicPr>
          <p:cNvPr id="8" name="Picture 7">
            <a:extLst>
              <a:ext uri="{FF2B5EF4-FFF2-40B4-BE49-F238E27FC236}">
                <a16:creationId xmlns:a16="http://schemas.microsoft.com/office/drawing/2014/main" id="{356CB882-193F-B37B-995A-E5395F115724}"/>
              </a:ext>
            </a:extLst>
          </p:cNvPr>
          <p:cNvPicPr>
            <a:picLocks noChangeAspect="1"/>
          </p:cNvPicPr>
          <p:nvPr/>
        </p:nvPicPr>
        <p:blipFill>
          <a:blip r:embed="rId5"/>
          <a:stretch>
            <a:fillRect/>
          </a:stretch>
        </p:blipFill>
        <p:spPr>
          <a:xfrm>
            <a:off x="6317516" y="3441654"/>
            <a:ext cx="2799114" cy="2204580"/>
          </a:xfrm>
          <a:prstGeom prst="rect">
            <a:avLst/>
          </a:prstGeom>
        </p:spPr>
      </p:pic>
    </p:spTree>
    <p:extLst>
      <p:ext uri="{BB962C8B-B14F-4D97-AF65-F5344CB8AC3E}">
        <p14:creationId xmlns:p14="http://schemas.microsoft.com/office/powerpoint/2010/main" val="169804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B8D8E-21FB-983D-55C1-E9B593CE0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D11BC-D4E0-261C-44DD-F953B9299130}"/>
              </a:ext>
            </a:extLst>
          </p:cNvPr>
          <p:cNvSpPr>
            <a:spLocks noGrp="1"/>
          </p:cNvSpPr>
          <p:nvPr>
            <p:ph type="title"/>
          </p:nvPr>
        </p:nvSpPr>
        <p:spPr>
          <a:xfrm>
            <a:off x="550862" y="0"/>
            <a:ext cx="8042276" cy="894506"/>
          </a:xfrm>
        </p:spPr>
        <p:txBody>
          <a:bodyPr/>
          <a:lstStyle/>
          <a:p>
            <a:r>
              <a:rPr lang="en-US" b="1" dirty="0">
                <a:latin typeface="Book Antiqua" panose="02040602050305030304" pitchFamily="18" charset="0"/>
              </a:rPr>
              <a:t>Reasons for Child Marriage</a:t>
            </a:r>
          </a:p>
        </p:txBody>
      </p:sp>
      <p:sp>
        <p:nvSpPr>
          <p:cNvPr id="3" name="Content Placeholder 2">
            <a:extLst>
              <a:ext uri="{FF2B5EF4-FFF2-40B4-BE49-F238E27FC236}">
                <a16:creationId xmlns:a16="http://schemas.microsoft.com/office/drawing/2014/main" id="{66202775-CEB3-16A9-970D-C23088C06A35}"/>
              </a:ext>
            </a:extLst>
          </p:cNvPr>
          <p:cNvSpPr>
            <a:spLocks noGrp="1"/>
          </p:cNvSpPr>
          <p:nvPr>
            <p:ph idx="1"/>
          </p:nvPr>
        </p:nvSpPr>
        <p:spPr>
          <a:xfrm>
            <a:off x="255494" y="1076609"/>
            <a:ext cx="6038868" cy="5225414"/>
          </a:xfrm>
        </p:spPr>
        <p:txBody>
          <a:bodyPr>
            <a:noAutofit/>
          </a:bodyPr>
          <a:lstStyle/>
          <a:p>
            <a:pPr>
              <a:spcBef>
                <a:spcPts val="600"/>
              </a:spcBef>
            </a:pPr>
            <a:r>
              <a:rPr lang="en-US" sz="2000" b="1" dirty="0">
                <a:solidFill>
                  <a:srgbClr val="002060"/>
                </a:solidFill>
                <a:latin typeface="Book Antiqua" panose="02040602050305030304" pitchFamily="18" charset="0"/>
              </a:rPr>
              <a:t>Poverty and Shocks</a:t>
            </a:r>
            <a:r>
              <a:rPr lang="en-US" sz="2000" dirty="0">
                <a:solidFill>
                  <a:srgbClr val="002060"/>
                </a:solidFill>
                <a:latin typeface="Book Antiqua" panose="02040602050305030304" pitchFamily="18" charset="0"/>
              </a:rPr>
              <a:t>: in </a:t>
            </a:r>
            <a:r>
              <a:rPr lang="en-US" sz="2000" b="1" dirty="0">
                <a:solidFill>
                  <a:srgbClr val="002060"/>
                </a:solidFill>
                <a:latin typeface="Book Antiqua" panose="02040602050305030304" pitchFamily="18" charset="0"/>
              </a:rPr>
              <a:t>hard economic times or during shocks</a:t>
            </a:r>
            <a:r>
              <a:rPr lang="en-US" sz="2000" dirty="0">
                <a:solidFill>
                  <a:srgbClr val="002060"/>
                </a:solidFill>
                <a:latin typeface="Book Antiqua" panose="02040602050305030304" pitchFamily="18" charset="0"/>
              </a:rPr>
              <a:t>, girls and women’s empowerment often declines and violence against them often increases.</a:t>
            </a:r>
          </a:p>
          <a:p>
            <a:pPr marL="0" indent="0">
              <a:spcBef>
                <a:spcPts val="600"/>
              </a:spcBef>
              <a:buNone/>
            </a:pPr>
            <a:endParaRPr lang="en-US" sz="1000" dirty="0">
              <a:solidFill>
                <a:srgbClr val="002060"/>
              </a:solidFill>
              <a:latin typeface="Book Antiqua" panose="02040602050305030304" pitchFamily="18" charset="0"/>
            </a:endParaRPr>
          </a:p>
          <a:p>
            <a:pPr>
              <a:spcBef>
                <a:spcPts val="600"/>
              </a:spcBef>
            </a:pPr>
            <a:r>
              <a:rPr lang="en-US" sz="2000" b="1" dirty="0">
                <a:solidFill>
                  <a:srgbClr val="002060"/>
                </a:solidFill>
                <a:latin typeface="Book Antiqua" panose="02040602050305030304" pitchFamily="18" charset="0"/>
              </a:rPr>
              <a:t>Lack of Education</a:t>
            </a:r>
            <a:r>
              <a:rPr lang="en-US" sz="2000" dirty="0">
                <a:solidFill>
                  <a:srgbClr val="002060"/>
                </a:solidFill>
                <a:latin typeface="Book Antiqua" panose="02040602050305030304" pitchFamily="18" charset="0"/>
              </a:rPr>
              <a:t>:  Due to </a:t>
            </a:r>
            <a:r>
              <a:rPr lang="en-US" sz="2000" b="1" dirty="0">
                <a:solidFill>
                  <a:srgbClr val="002060"/>
                </a:solidFill>
                <a:latin typeface="Book Antiqua" panose="02040602050305030304" pitchFamily="18" charset="0"/>
              </a:rPr>
              <a:t>de-prioritization of girls’ education</a:t>
            </a:r>
            <a:r>
              <a:rPr lang="en-US" sz="2000" dirty="0">
                <a:solidFill>
                  <a:srgbClr val="002060"/>
                </a:solidFill>
                <a:latin typeface="Book Antiqua" panose="02040602050305030304" pitchFamily="18" charset="0"/>
              </a:rPr>
              <a:t>, girls and women often have few resources to fall back on.</a:t>
            </a:r>
          </a:p>
          <a:p>
            <a:pPr>
              <a:spcBef>
                <a:spcPts val="600"/>
              </a:spcBef>
            </a:pPr>
            <a:endParaRPr lang="en-US" sz="800" dirty="0">
              <a:solidFill>
                <a:srgbClr val="002060"/>
              </a:solidFill>
              <a:latin typeface="Book Antiqua" panose="02040602050305030304" pitchFamily="18" charset="0"/>
            </a:endParaRPr>
          </a:p>
          <a:p>
            <a:pPr marL="0" indent="0">
              <a:spcBef>
                <a:spcPts val="600"/>
              </a:spcBef>
              <a:buNone/>
            </a:pPr>
            <a:r>
              <a:rPr lang="en-US" sz="2000" dirty="0">
                <a:solidFill>
                  <a:srgbClr val="002060"/>
                </a:solidFill>
                <a:latin typeface="Book Antiqua" panose="02040602050305030304" pitchFamily="18" charset="0"/>
              </a:rPr>
              <a:t>While DHS has been used in the past to track education and other relevant indicators, </a:t>
            </a:r>
            <a:r>
              <a:rPr lang="en-US" sz="2000" dirty="0">
                <a:solidFill>
                  <a:srgbClr val="FF0000"/>
                </a:solidFill>
                <a:latin typeface="Book Antiqua" panose="02040602050305030304" pitchFamily="18" charset="0"/>
              </a:rPr>
              <a:t>tracking poverty</a:t>
            </a:r>
            <a:r>
              <a:rPr lang="en-US" sz="2000" dirty="0">
                <a:solidFill>
                  <a:srgbClr val="002060"/>
                </a:solidFill>
                <a:latin typeface="Book Antiqua" panose="02040602050305030304" pitchFamily="18" charset="0"/>
              </a:rPr>
              <a:t> </a:t>
            </a:r>
            <a:r>
              <a:rPr lang="en-US" sz="2000" dirty="0">
                <a:solidFill>
                  <a:srgbClr val="FF0000"/>
                </a:solidFill>
                <a:latin typeface="Book Antiqua" panose="02040602050305030304" pitchFamily="18" charset="0"/>
              </a:rPr>
              <a:t>has always been more complex </a:t>
            </a:r>
            <a:r>
              <a:rPr lang="en-US" sz="2000" dirty="0">
                <a:solidFill>
                  <a:srgbClr val="002060"/>
                </a:solidFill>
                <a:latin typeface="Book Antiqua" panose="02040602050305030304" pitchFamily="18" charset="0"/>
              </a:rPr>
              <a:t>and few global datasets provide national or sub-national data tracking this information regularly – the </a:t>
            </a:r>
            <a:r>
              <a:rPr lang="en-US" sz="2000" dirty="0">
                <a:solidFill>
                  <a:srgbClr val="002060"/>
                </a:solidFill>
                <a:latin typeface="Book Antiqua" panose="02040602050305030304" pitchFamily="18" charset="0"/>
                <a:hlinkClick r:id="rId3"/>
              </a:rPr>
              <a:t>UN’s Global Multidimensional Poverty Index </a:t>
            </a:r>
            <a:r>
              <a:rPr lang="en-US" sz="2000" dirty="0">
                <a:solidFill>
                  <a:srgbClr val="002060"/>
                </a:solidFill>
                <a:latin typeface="Book Antiqua" panose="02040602050305030304" pitchFamily="18" charset="0"/>
              </a:rPr>
              <a:t>is one source to consider for national-level statistics.</a:t>
            </a:r>
          </a:p>
        </p:txBody>
      </p:sp>
      <p:sp>
        <p:nvSpPr>
          <p:cNvPr id="4" name="Date Placeholder 3">
            <a:extLst>
              <a:ext uri="{FF2B5EF4-FFF2-40B4-BE49-F238E27FC236}">
                <a16:creationId xmlns:a16="http://schemas.microsoft.com/office/drawing/2014/main" id="{F1F7C262-95A6-65D2-937A-6BFD4B846D75}"/>
              </a:ext>
            </a:extLst>
          </p:cNvPr>
          <p:cNvSpPr>
            <a:spLocks noGrp="1"/>
          </p:cNvSpPr>
          <p:nvPr>
            <p:ph type="dt" sz="half" idx="10"/>
          </p:nvPr>
        </p:nvSpPr>
        <p:spPr>
          <a:xfrm>
            <a:off x="5642361" y="6338234"/>
            <a:ext cx="2133600" cy="365125"/>
          </a:xfrm>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266B0AA9-9B35-2538-0F2F-A7394A96C149}"/>
              </a:ext>
            </a:extLst>
          </p:cNvPr>
          <p:cNvSpPr>
            <a:spLocks noGrp="1"/>
          </p:cNvSpPr>
          <p:nvPr>
            <p:ph type="sldNum" sz="quarter" idx="12"/>
          </p:nvPr>
        </p:nvSpPr>
        <p:spPr>
          <a:xfrm>
            <a:off x="7897906" y="6350888"/>
            <a:ext cx="990600" cy="289905"/>
          </a:xfrm>
        </p:spPr>
        <p:txBody>
          <a:bodyPr/>
          <a:lstStyle/>
          <a:p>
            <a:fld id="{E7CF5430-95DF-984C-9DE7-24B4B763C536}" type="slidenum">
              <a:rPr lang="en-US" sz="1100" smtClean="0">
                <a:solidFill>
                  <a:srgbClr val="E0ECFF"/>
                </a:solidFill>
                <a:latin typeface="Book Antiqua" panose="02040602050305030304" pitchFamily="18" charset="0"/>
                <a:cs typeface="Book Antiqua"/>
              </a:rPr>
              <a:pPr/>
              <a:t>4</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9A4C47B7-933E-A5D2-D59B-77FA1BBB62DC}"/>
              </a:ext>
            </a:extLst>
          </p:cNvPr>
          <p:cNvSpPr>
            <a:spLocks noGrp="1"/>
          </p:cNvSpPr>
          <p:nvPr>
            <p:ph type="ftr" sz="quarter" idx="11"/>
          </p:nvPr>
        </p:nvSpPr>
        <p:spPr>
          <a:xfrm>
            <a:off x="255494" y="635088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714C9037-638D-3F81-3A43-841A541547E2}"/>
              </a:ext>
            </a:extLst>
          </p:cNvPr>
          <p:cNvPicPr>
            <a:picLocks noChangeAspect="1"/>
          </p:cNvPicPr>
          <p:nvPr/>
        </p:nvPicPr>
        <p:blipFill>
          <a:blip r:embed="rId4"/>
          <a:stretch>
            <a:fillRect/>
          </a:stretch>
        </p:blipFill>
        <p:spPr>
          <a:xfrm>
            <a:off x="6159029" y="1076609"/>
            <a:ext cx="2984971" cy="1952741"/>
          </a:xfrm>
          <a:prstGeom prst="rect">
            <a:avLst/>
          </a:prstGeom>
        </p:spPr>
      </p:pic>
      <p:pic>
        <p:nvPicPr>
          <p:cNvPr id="8" name="Picture 7">
            <a:extLst>
              <a:ext uri="{FF2B5EF4-FFF2-40B4-BE49-F238E27FC236}">
                <a16:creationId xmlns:a16="http://schemas.microsoft.com/office/drawing/2014/main" id="{A6EACE2D-127F-4EC5-3E7B-51A79943EDB3}"/>
              </a:ext>
            </a:extLst>
          </p:cNvPr>
          <p:cNvPicPr>
            <a:picLocks noChangeAspect="1"/>
          </p:cNvPicPr>
          <p:nvPr/>
        </p:nvPicPr>
        <p:blipFill>
          <a:blip r:embed="rId5"/>
          <a:stretch>
            <a:fillRect/>
          </a:stretch>
        </p:blipFill>
        <p:spPr>
          <a:xfrm>
            <a:off x="6159871" y="3029350"/>
            <a:ext cx="2984129" cy="2350298"/>
          </a:xfrm>
          <a:prstGeom prst="rect">
            <a:avLst/>
          </a:prstGeom>
        </p:spPr>
      </p:pic>
    </p:spTree>
    <p:extLst>
      <p:ext uri="{BB962C8B-B14F-4D97-AF65-F5344CB8AC3E}">
        <p14:creationId xmlns:p14="http://schemas.microsoft.com/office/powerpoint/2010/main" val="240959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3D4DB-659C-3A76-3912-96578695D1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0AB47D-4034-BB30-52C4-85A3174FAE2D}"/>
              </a:ext>
            </a:extLst>
          </p:cNvPr>
          <p:cNvSpPr>
            <a:spLocks noGrp="1"/>
          </p:cNvSpPr>
          <p:nvPr>
            <p:ph type="title"/>
          </p:nvPr>
        </p:nvSpPr>
        <p:spPr>
          <a:xfrm>
            <a:off x="550862" y="-10648"/>
            <a:ext cx="8042276" cy="724632"/>
          </a:xfrm>
        </p:spPr>
        <p:txBody>
          <a:bodyPr/>
          <a:lstStyle/>
          <a:p>
            <a:r>
              <a:rPr lang="en-US" b="1" dirty="0">
                <a:latin typeface="Book Antiqua" panose="02040602050305030304" pitchFamily="18" charset="0"/>
              </a:rPr>
              <a:t>Theory of Change</a:t>
            </a:r>
          </a:p>
        </p:txBody>
      </p:sp>
      <p:sp>
        <p:nvSpPr>
          <p:cNvPr id="4" name="Date Placeholder 3">
            <a:extLst>
              <a:ext uri="{FF2B5EF4-FFF2-40B4-BE49-F238E27FC236}">
                <a16:creationId xmlns:a16="http://schemas.microsoft.com/office/drawing/2014/main" id="{72E94427-EE94-61B4-A63E-093CE075A979}"/>
              </a:ext>
            </a:extLst>
          </p:cNvPr>
          <p:cNvSpPr>
            <a:spLocks noGrp="1"/>
          </p:cNvSpPr>
          <p:nvPr>
            <p:ph type="dt" sz="half" idx="10"/>
          </p:nvPr>
        </p:nvSpPr>
        <p:spPr>
          <a:xfrm>
            <a:off x="5642361" y="6338234"/>
            <a:ext cx="2133600" cy="365125"/>
          </a:xfrm>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000217F7-2AA2-C782-6344-CB900CA02A58}"/>
              </a:ext>
            </a:extLst>
          </p:cNvPr>
          <p:cNvSpPr>
            <a:spLocks noGrp="1"/>
          </p:cNvSpPr>
          <p:nvPr>
            <p:ph type="sldNum" sz="quarter" idx="12"/>
          </p:nvPr>
        </p:nvSpPr>
        <p:spPr>
          <a:xfrm>
            <a:off x="7897906" y="6350888"/>
            <a:ext cx="990600" cy="289905"/>
          </a:xfrm>
        </p:spPr>
        <p:txBody>
          <a:bodyPr/>
          <a:lstStyle/>
          <a:p>
            <a:fld id="{E7CF5430-95DF-984C-9DE7-24B4B763C536}" type="slidenum">
              <a:rPr lang="en-US" sz="1100" smtClean="0">
                <a:solidFill>
                  <a:srgbClr val="E0ECFF"/>
                </a:solidFill>
                <a:latin typeface="Book Antiqua" panose="02040602050305030304" pitchFamily="18" charset="0"/>
                <a:cs typeface="Book Antiqua"/>
              </a:rPr>
              <a:pPr/>
              <a:t>5</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6BF5F14A-7A9A-FC15-29FD-E6082CF3A64A}"/>
              </a:ext>
            </a:extLst>
          </p:cNvPr>
          <p:cNvSpPr>
            <a:spLocks noGrp="1"/>
          </p:cNvSpPr>
          <p:nvPr>
            <p:ph type="ftr" sz="quarter" idx="11"/>
          </p:nvPr>
        </p:nvSpPr>
        <p:spPr>
          <a:xfrm>
            <a:off x="255494" y="635088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9" name="Picture 8">
            <a:extLst>
              <a:ext uri="{FF2B5EF4-FFF2-40B4-BE49-F238E27FC236}">
                <a16:creationId xmlns:a16="http://schemas.microsoft.com/office/drawing/2014/main" id="{0E2DCDA4-BA93-D13F-EC4E-A6C38DFF33C7}"/>
              </a:ext>
            </a:extLst>
          </p:cNvPr>
          <p:cNvPicPr>
            <a:picLocks noChangeAspect="1"/>
          </p:cNvPicPr>
          <p:nvPr/>
        </p:nvPicPr>
        <p:blipFill>
          <a:blip r:embed="rId3"/>
          <a:stretch>
            <a:fillRect/>
          </a:stretch>
        </p:blipFill>
        <p:spPr>
          <a:xfrm>
            <a:off x="400908" y="713985"/>
            <a:ext cx="8041633" cy="5710072"/>
          </a:xfrm>
          <a:prstGeom prst="rect">
            <a:avLst/>
          </a:prstGeom>
        </p:spPr>
      </p:pic>
    </p:spTree>
    <p:extLst>
      <p:ext uri="{BB962C8B-B14F-4D97-AF65-F5344CB8AC3E}">
        <p14:creationId xmlns:p14="http://schemas.microsoft.com/office/powerpoint/2010/main" val="3969233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502F1-4974-F740-927C-51A84CEA02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5B0D5-AA6C-121F-694D-3D70B0295B6C}"/>
              </a:ext>
            </a:extLst>
          </p:cNvPr>
          <p:cNvSpPr>
            <a:spLocks noGrp="1"/>
          </p:cNvSpPr>
          <p:nvPr>
            <p:ph type="title"/>
          </p:nvPr>
        </p:nvSpPr>
        <p:spPr>
          <a:xfrm>
            <a:off x="549275" y="217207"/>
            <a:ext cx="8042276" cy="806823"/>
          </a:xfrm>
        </p:spPr>
        <p:txBody>
          <a:bodyPr/>
          <a:lstStyle/>
          <a:p>
            <a:r>
              <a:rPr lang="en-US" b="1" dirty="0">
                <a:latin typeface="Book Antiqua" panose="02040602050305030304" pitchFamily="18" charset="0"/>
              </a:rPr>
              <a:t>Drivers of Change</a:t>
            </a:r>
          </a:p>
        </p:txBody>
      </p:sp>
      <p:sp>
        <p:nvSpPr>
          <p:cNvPr id="3" name="Content Placeholder 2">
            <a:extLst>
              <a:ext uri="{FF2B5EF4-FFF2-40B4-BE49-F238E27FC236}">
                <a16:creationId xmlns:a16="http://schemas.microsoft.com/office/drawing/2014/main" id="{DF4D3008-5FEE-4219-1D00-2E046270FBF5}"/>
              </a:ext>
            </a:extLst>
          </p:cNvPr>
          <p:cNvSpPr>
            <a:spLocks noGrp="1"/>
          </p:cNvSpPr>
          <p:nvPr>
            <p:ph idx="1"/>
          </p:nvPr>
        </p:nvSpPr>
        <p:spPr>
          <a:xfrm>
            <a:off x="549275" y="1140665"/>
            <a:ext cx="5443815" cy="5018368"/>
          </a:xfrm>
        </p:spPr>
        <p:txBody>
          <a:bodyPr>
            <a:normAutofit fontScale="92500"/>
          </a:bodyPr>
          <a:lstStyle/>
          <a:p>
            <a:r>
              <a:rPr lang="en-US" b="1" dirty="0">
                <a:solidFill>
                  <a:srgbClr val="002060"/>
                </a:solidFill>
                <a:latin typeface="Book Antiqua" panose="02040602050305030304" pitchFamily="18" charset="0"/>
              </a:rPr>
              <a:t>Drivers of change are contextual </a:t>
            </a:r>
            <a:r>
              <a:rPr lang="en-US" dirty="0">
                <a:solidFill>
                  <a:srgbClr val="002060"/>
                </a:solidFill>
                <a:latin typeface="Book Antiqua" panose="02040602050305030304" pitchFamily="18" charset="0"/>
              </a:rPr>
              <a:t>and </a:t>
            </a:r>
            <a:r>
              <a:rPr lang="en-US" b="1" dirty="0">
                <a:solidFill>
                  <a:srgbClr val="002060"/>
                </a:solidFill>
                <a:latin typeface="Book Antiqua" panose="02040602050305030304" pitchFamily="18" charset="0"/>
              </a:rPr>
              <a:t>vary</a:t>
            </a:r>
            <a:r>
              <a:rPr lang="en-US" dirty="0">
                <a:solidFill>
                  <a:srgbClr val="002060"/>
                </a:solidFill>
                <a:latin typeface="Book Antiqua" panose="02040602050305030304" pitchFamily="18" charset="0"/>
              </a:rPr>
              <a:t> across regions, nations and often also differing sub-nationally</a:t>
            </a:r>
          </a:p>
          <a:p>
            <a:r>
              <a:rPr lang="en-US" b="1" dirty="0">
                <a:solidFill>
                  <a:srgbClr val="002060"/>
                </a:solidFill>
                <a:latin typeface="Book Antiqua" panose="02040602050305030304" pitchFamily="18" charset="0"/>
              </a:rPr>
              <a:t>Changes in societal norms</a:t>
            </a:r>
            <a:r>
              <a:rPr lang="en-US" dirty="0">
                <a:solidFill>
                  <a:srgbClr val="002060"/>
                </a:solidFill>
                <a:latin typeface="Book Antiqua" panose="02040602050305030304" pitchFamily="18" charset="0"/>
              </a:rPr>
              <a:t>, especially around </a:t>
            </a:r>
            <a:r>
              <a:rPr lang="en-US" b="1" dirty="0">
                <a:solidFill>
                  <a:srgbClr val="002060"/>
                </a:solidFill>
                <a:latin typeface="Book Antiqua" panose="02040602050305030304" pitchFamily="18" charset="0"/>
              </a:rPr>
              <a:t>gender roles</a:t>
            </a:r>
            <a:r>
              <a:rPr lang="en-US" dirty="0">
                <a:solidFill>
                  <a:srgbClr val="002060"/>
                </a:solidFill>
                <a:latin typeface="Book Antiqua" panose="02040602050305030304" pitchFamily="18" charset="0"/>
              </a:rPr>
              <a:t>, often drive changes in child marriage rates</a:t>
            </a:r>
            <a:endParaRPr lang="en-US" sz="800" b="1" dirty="0">
              <a:solidFill>
                <a:srgbClr val="002060"/>
              </a:solidFill>
              <a:latin typeface="Book Antiqua" panose="02040602050305030304" pitchFamily="18" charset="0"/>
            </a:endParaRPr>
          </a:p>
          <a:p>
            <a:r>
              <a:rPr lang="en-US" b="1" dirty="0">
                <a:solidFill>
                  <a:srgbClr val="002060"/>
                </a:solidFill>
                <a:latin typeface="Book Antiqua" panose="02040602050305030304" pitchFamily="18" charset="0"/>
              </a:rPr>
              <a:t>Economic growth </a:t>
            </a:r>
            <a:r>
              <a:rPr lang="en-US" dirty="0">
                <a:solidFill>
                  <a:srgbClr val="002060"/>
                </a:solidFill>
                <a:latin typeface="Book Antiqua" panose="02040602050305030304" pitchFamily="18" charset="0"/>
              </a:rPr>
              <a:t>can </a:t>
            </a:r>
            <a:r>
              <a:rPr lang="en-US" b="1" dirty="0">
                <a:solidFill>
                  <a:srgbClr val="002060"/>
                </a:solidFill>
                <a:latin typeface="Book Antiqua" panose="02040602050305030304" pitchFamily="18" charset="0"/>
              </a:rPr>
              <a:t>relieve livelihood pressures</a:t>
            </a:r>
            <a:r>
              <a:rPr lang="en-US" dirty="0">
                <a:solidFill>
                  <a:srgbClr val="002060"/>
                </a:solidFill>
                <a:latin typeface="Book Antiqua" panose="02040602050305030304" pitchFamily="18" charset="0"/>
              </a:rPr>
              <a:t> and can allow for more girls and women to partake in the fruits of such growth with expanded educational and economic opportunities which can lead to declines in child marriage rates</a:t>
            </a:r>
          </a:p>
        </p:txBody>
      </p:sp>
      <p:sp>
        <p:nvSpPr>
          <p:cNvPr id="4" name="Date Placeholder 3">
            <a:extLst>
              <a:ext uri="{FF2B5EF4-FFF2-40B4-BE49-F238E27FC236}">
                <a16:creationId xmlns:a16="http://schemas.microsoft.com/office/drawing/2014/main" id="{B2EEA925-D775-72D0-1D2A-A5986E30E508}"/>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0AB0DBE8-FC59-19FA-E0E2-FC169BBC1076}"/>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6</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D67B34C1-1AE5-FC8D-482C-7D848919D5F7}"/>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02C363D5-E033-7832-DE77-3F077126233E}"/>
              </a:ext>
            </a:extLst>
          </p:cNvPr>
          <p:cNvPicPr>
            <a:picLocks noChangeAspect="1"/>
          </p:cNvPicPr>
          <p:nvPr/>
        </p:nvPicPr>
        <p:blipFill>
          <a:blip r:embed="rId3"/>
          <a:stretch>
            <a:fillRect/>
          </a:stretch>
        </p:blipFill>
        <p:spPr>
          <a:xfrm>
            <a:off x="5993091" y="1409353"/>
            <a:ext cx="2961161" cy="2167003"/>
          </a:xfrm>
          <a:prstGeom prst="rect">
            <a:avLst/>
          </a:prstGeom>
        </p:spPr>
      </p:pic>
      <p:pic>
        <p:nvPicPr>
          <p:cNvPr id="8" name="Picture 7">
            <a:extLst>
              <a:ext uri="{FF2B5EF4-FFF2-40B4-BE49-F238E27FC236}">
                <a16:creationId xmlns:a16="http://schemas.microsoft.com/office/drawing/2014/main" id="{D0DA0702-353A-3CBC-102D-D5F4B7275630}"/>
              </a:ext>
            </a:extLst>
          </p:cNvPr>
          <p:cNvPicPr>
            <a:picLocks noChangeAspect="1"/>
          </p:cNvPicPr>
          <p:nvPr/>
        </p:nvPicPr>
        <p:blipFill>
          <a:blip r:embed="rId4"/>
          <a:stretch>
            <a:fillRect/>
          </a:stretch>
        </p:blipFill>
        <p:spPr>
          <a:xfrm>
            <a:off x="5993090" y="3758605"/>
            <a:ext cx="2961162" cy="2218179"/>
          </a:xfrm>
          <a:prstGeom prst="rect">
            <a:avLst/>
          </a:prstGeom>
        </p:spPr>
      </p:pic>
    </p:spTree>
    <p:extLst>
      <p:ext uri="{BB962C8B-B14F-4D97-AF65-F5344CB8AC3E}">
        <p14:creationId xmlns:p14="http://schemas.microsoft.com/office/powerpoint/2010/main" val="416296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E38C0-8CF4-26E2-7167-67BE2D01C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5EF62-1335-7910-213C-6BA5E90A3FEF}"/>
              </a:ext>
            </a:extLst>
          </p:cNvPr>
          <p:cNvSpPr>
            <a:spLocks noGrp="1"/>
          </p:cNvSpPr>
          <p:nvPr>
            <p:ph type="title"/>
          </p:nvPr>
        </p:nvSpPr>
        <p:spPr/>
        <p:txBody>
          <a:bodyPr/>
          <a:lstStyle/>
          <a:p>
            <a:r>
              <a:rPr lang="en-US" b="1" dirty="0">
                <a:latin typeface="Book Antiqua" panose="02040602050305030304" pitchFamily="18" charset="0"/>
              </a:rPr>
              <a:t>Metrics of Interest: Impact Indicators</a:t>
            </a:r>
          </a:p>
        </p:txBody>
      </p:sp>
      <p:sp>
        <p:nvSpPr>
          <p:cNvPr id="3" name="Content Placeholder 2">
            <a:extLst>
              <a:ext uri="{FF2B5EF4-FFF2-40B4-BE49-F238E27FC236}">
                <a16:creationId xmlns:a16="http://schemas.microsoft.com/office/drawing/2014/main" id="{42F7F903-5714-0EC5-4607-F57339C82013}"/>
              </a:ext>
            </a:extLst>
          </p:cNvPr>
          <p:cNvSpPr>
            <a:spLocks noGrp="1"/>
          </p:cNvSpPr>
          <p:nvPr>
            <p:ph idx="1"/>
          </p:nvPr>
        </p:nvSpPr>
        <p:spPr>
          <a:xfrm>
            <a:off x="397565" y="1482014"/>
            <a:ext cx="5518019" cy="4789301"/>
          </a:xfrm>
        </p:spPr>
        <p:txBody>
          <a:bodyPr>
            <a:normAutofit fontScale="92500" lnSpcReduction="10000"/>
          </a:bodyPr>
          <a:lstStyle/>
          <a:p>
            <a:pPr>
              <a:spcBef>
                <a:spcPts val="600"/>
              </a:spcBef>
            </a:pPr>
            <a:r>
              <a:rPr lang="en-US" sz="2000" dirty="0">
                <a:solidFill>
                  <a:srgbClr val="002060"/>
                </a:solidFill>
                <a:latin typeface="Book Antiqua" panose="02040602050305030304" pitchFamily="18" charset="0"/>
              </a:rPr>
              <a:t>Percentage of Girls 15-19 Years Currently Married or in a Union</a:t>
            </a:r>
          </a:p>
          <a:p>
            <a:pPr>
              <a:spcBef>
                <a:spcPts val="600"/>
              </a:spcBef>
            </a:pPr>
            <a:r>
              <a:rPr lang="en-US" sz="2000" dirty="0">
                <a:solidFill>
                  <a:srgbClr val="002060"/>
                </a:solidFill>
                <a:latin typeface="Book Antiqua" panose="02040602050305030304" pitchFamily="18" charset="0"/>
              </a:rPr>
              <a:t>Percentage of Women 20-49 Years First Married or in Union by:</a:t>
            </a:r>
          </a:p>
          <a:p>
            <a:pPr lvl="1"/>
            <a:r>
              <a:rPr lang="en-US" sz="2000" dirty="0">
                <a:solidFill>
                  <a:srgbClr val="002060"/>
                </a:solidFill>
                <a:latin typeface="Book Antiqua" panose="02040602050305030304" pitchFamily="18" charset="0"/>
              </a:rPr>
              <a:t>Age 15 Years</a:t>
            </a:r>
          </a:p>
          <a:p>
            <a:pPr lvl="1"/>
            <a:r>
              <a:rPr lang="en-US" sz="2000" dirty="0">
                <a:solidFill>
                  <a:srgbClr val="002060"/>
                </a:solidFill>
                <a:latin typeface="Book Antiqua" panose="02040602050305030304" pitchFamily="18" charset="0"/>
              </a:rPr>
              <a:t>Age 18 Years</a:t>
            </a:r>
          </a:p>
          <a:p>
            <a:pPr marL="349250" lvl="1" indent="0">
              <a:buNone/>
            </a:pPr>
            <a:r>
              <a:rPr lang="en-US" sz="1800" i="1" dirty="0">
                <a:solidFill>
                  <a:srgbClr val="002060"/>
                </a:solidFill>
                <a:latin typeface="Book Antiqua" panose="02040602050305030304" pitchFamily="18" charset="0"/>
              </a:rPr>
              <a:t>Note: Typically measured for women 20-24 years of age.</a:t>
            </a:r>
          </a:p>
          <a:p>
            <a:pPr>
              <a:spcBef>
                <a:spcPts val="600"/>
              </a:spcBef>
            </a:pPr>
            <a:r>
              <a:rPr lang="en-US" sz="2000" dirty="0">
                <a:solidFill>
                  <a:srgbClr val="002060"/>
                </a:solidFill>
                <a:latin typeface="Book Antiqua" panose="02040602050305030304" pitchFamily="18" charset="0"/>
              </a:rPr>
              <a:t>Percentage of Women Currently in Polygynous Unions</a:t>
            </a:r>
          </a:p>
          <a:p>
            <a:pPr>
              <a:spcBef>
                <a:spcPts val="600"/>
              </a:spcBef>
            </a:pPr>
            <a:r>
              <a:rPr lang="en-US" sz="2000" dirty="0">
                <a:solidFill>
                  <a:srgbClr val="002060"/>
                </a:solidFill>
                <a:latin typeface="Book Antiqua" panose="02040602050305030304" pitchFamily="18" charset="0"/>
              </a:rPr>
              <a:t>Spousal Age Difference</a:t>
            </a:r>
          </a:p>
          <a:p>
            <a:pPr>
              <a:spcBef>
                <a:spcPts val="600"/>
              </a:spcBef>
            </a:pPr>
            <a:r>
              <a:rPr lang="en-US" sz="2000" dirty="0">
                <a:solidFill>
                  <a:srgbClr val="002060"/>
                </a:solidFill>
                <a:latin typeface="Book Antiqua" panose="02040602050305030304" pitchFamily="18" charset="0"/>
              </a:rPr>
              <a:t>Percentage of Women Directly Involved in Choice of First Spouse or Partner</a:t>
            </a:r>
          </a:p>
          <a:p>
            <a:pPr marL="0" indent="0">
              <a:spcBef>
                <a:spcPts val="0"/>
              </a:spcBef>
              <a:buNone/>
            </a:pPr>
            <a:endParaRPr lang="en-US" sz="900" dirty="0">
              <a:solidFill>
                <a:srgbClr val="002060"/>
              </a:solidFill>
              <a:latin typeface="Book Antiqua" panose="02040602050305030304" pitchFamily="18" charset="0"/>
            </a:endParaRPr>
          </a:p>
          <a:p>
            <a:pPr marL="0" indent="0">
              <a:spcBef>
                <a:spcPts val="600"/>
              </a:spcBef>
              <a:buNone/>
            </a:pPr>
            <a:r>
              <a:rPr lang="en-US" sz="2000" b="1" dirty="0">
                <a:solidFill>
                  <a:srgbClr val="002060"/>
                </a:solidFill>
                <a:latin typeface="Book Antiqua" panose="02040602050305030304" pitchFamily="18" charset="0"/>
              </a:rPr>
              <a:t>Need More Real-time Data: Tracking new cases </a:t>
            </a:r>
            <a:r>
              <a:rPr lang="en-US" sz="2000" dirty="0">
                <a:solidFill>
                  <a:srgbClr val="002060"/>
                </a:solidFill>
                <a:latin typeface="Book Antiqua" panose="02040602050305030304" pitchFamily="18" charset="0"/>
              </a:rPr>
              <a:t>of marriage before age 18 years, but prevalence remains the more commonly used data.</a:t>
            </a:r>
            <a:endParaRPr lang="en-US" sz="2000" b="1"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C1A171A7-BFB6-E416-1F04-B328B361EA75}"/>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871E1139-2163-689D-A7E1-B5C5EE38C717}"/>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7</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67B50387-B855-EF99-66F0-80D8D44177D8}"/>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84A0B6B0-7FCC-9890-21BD-E025E87E59D1}"/>
              </a:ext>
            </a:extLst>
          </p:cNvPr>
          <p:cNvPicPr>
            <a:picLocks noChangeAspect="1"/>
          </p:cNvPicPr>
          <p:nvPr/>
        </p:nvPicPr>
        <p:blipFill>
          <a:blip r:embed="rId2"/>
          <a:stretch>
            <a:fillRect/>
          </a:stretch>
        </p:blipFill>
        <p:spPr>
          <a:xfrm>
            <a:off x="5915585" y="1444532"/>
            <a:ext cx="3228415" cy="4789301"/>
          </a:xfrm>
          <a:prstGeom prst="rect">
            <a:avLst/>
          </a:prstGeom>
        </p:spPr>
      </p:pic>
    </p:spTree>
    <p:extLst>
      <p:ext uri="{BB962C8B-B14F-4D97-AF65-F5344CB8AC3E}">
        <p14:creationId xmlns:p14="http://schemas.microsoft.com/office/powerpoint/2010/main" val="304041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6EFB-8E23-D3B2-7E2C-C2EC69762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DC136-7188-144F-BBDB-89ECAF70AAB5}"/>
              </a:ext>
            </a:extLst>
          </p:cNvPr>
          <p:cNvSpPr>
            <a:spLocks noGrp="1"/>
          </p:cNvSpPr>
          <p:nvPr>
            <p:ph type="title"/>
          </p:nvPr>
        </p:nvSpPr>
        <p:spPr>
          <a:xfrm>
            <a:off x="0" y="374867"/>
            <a:ext cx="9143999" cy="959575"/>
          </a:xfrm>
        </p:spPr>
        <p:txBody>
          <a:bodyPr/>
          <a:lstStyle/>
          <a:p>
            <a:r>
              <a:rPr lang="en-US" sz="4400" b="1" dirty="0">
                <a:latin typeface="Book Antiqua" panose="02040602050305030304" pitchFamily="18" charset="0"/>
              </a:rPr>
              <a:t>Metrics of Interest: Outcome Indicators</a:t>
            </a:r>
          </a:p>
        </p:txBody>
      </p:sp>
      <p:sp>
        <p:nvSpPr>
          <p:cNvPr id="3" name="Content Placeholder 2">
            <a:extLst>
              <a:ext uri="{FF2B5EF4-FFF2-40B4-BE49-F238E27FC236}">
                <a16:creationId xmlns:a16="http://schemas.microsoft.com/office/drawing/2014/main" id="{79F49152-4980-6328-CCA5-4DF7B2E6DC55}"/>
              </a:ext>
            </a:extLst>
          </p:cNvPr>
          <p:cNvSpPr>
            <a:spLocks noGrp="1"/>
          </p:cNvSpPr>
          <p:nvPr>
            <p:ph idx="1"/>
          </p:nvPr>
        </p:nvSpPr>
        <p:spPr>
          <a:xfrm>
            <a:off x="1964782" y="1180936"/>
            <a:ext cx="7053958" cy="4941226"/>
          </a:xfrm>
        </p:spPr>
        <p:txBody>
          <a:bodyPr>
            <a:noAutofit/>
          </a:bodyPr>
          <a:lstStyle/>
          <a:p>
            <a:pPr>
              <a:spcBef>
                <a:spcPts val="800"/>
              </a:spcBef>
            </a:pPr>
            <a:r>
              <a:rPr lang="en-US" sz="1750" b="1" dirty="0">
                <a:solidFill>
                  <a:srgbClr val="002060"/>
                </a:solidFill>
                <a:latin typeface="Book Antiqua" panose="02040602050305030304" pitchFamily="18" charset="0"/>
              </a:rPr>
              <a:t>Empowerment: </a:t>
            </a:r>
            <a:r>
              <a:rPr lang="en-US" sz="1750" dirty="0">
                <a:solidFill>
                  <a:srgbClr val="002060"/>
                </a:solidFill>
                <a:latin typeface="Book Antiqua" panose="02040602050305030304" pitchFamily="18" charset="0"/>
              </a:rPr>
              <a:t>Girls are </a:t>
            </a:r>
            <a:r>
              <a:rPr lang="en-US" sz="1750" b="1" dirty="0">
                <a:solidFill>
                  <a:srgbClr val="002060"/>
                </a:solidFill>
                <a:latin typeface="Book Antiqua" panose="02040602050305030304" pitchFamily="18" charset="0"/>
              </a:rPr>
              <a:t>aware of their rights </a:t>
            </a:r>
            <a:r>
              <a:rPr lang="en-US" sz="1750" dirty="0">
                <a:solidFill>
                  <a:srgbClr val="002060"/>
                </a:solidFill>
                <a:latin typeface="Book Antiqua" panose="02040602050305030304" pitchFamily="18" charset="0"/>
              </a:rPr>
              <a:t>and are able to take advantage of them</a:t>
            </a:r>
          </a:p>
          <a:p>
            <a:pPr>
              <a:spcBef>
                <a:spcPts val="800"/>
              </a:spcBef>
            </a:pPr>
            <a:r>
              <a:rPr lang="en-US" sz="1750" b="1" dirty="0">
                <a:solidFill>
                  <a:srgbClr val="002060"/>
                </a:solidFill>
                <a:latin typeface="Book Antiqua" panose="02040602050305030304" pitchFamily="18" charset="0"/>
              </a:rPr>
              <a:t>Norms:  </a:t>
            </a:r>
            <a:r>
              <a:rPr lang="en-US" sz="1750" dirty="0">
                <a:solidFill>
                  <a:srgbClr val="002060"/>
                </a:solidFill>
                <a:latin typeface="Book Antiqua" panose="02040602050305030304" pitchFamily="18" charset="0"/>
              </a:rPr>
              <a:t>Families/Communities/Men are </a:t>
            </a:r>
            <a:r>
              <a:rPr lang="en-US" sz="1750" b="1" dirty="0">
                <a:solidFill>
                  <a:srgbClr val="002060"/>
                </a:solidFill>
                <a:latin typeface="Book Antiqua" panose="02040602050305030304" pitchFamily="18" charset="0"/>
              </a:rPr>
              <a:t>aware of harmful impacts </a:t>
            </a:r>
            <a:r>
              <a:rPr lang="en-US" sz="1750" dirty="0">
                <a:solidFill>
                  <a:srgbClr val="002060"/>
                </a:solidFill>
                <a:latin typeface="Book Antiqua" panose="02040602050305030304" pitchFamily="18" charset="0"/>
              </a:rPr>
              <a:t>of child marriage, are increasingly against it, and </a:t>
            </a:r>
            <a:r>
              <a:rPr lang="en-US" sz="1750" b="1" dirty="0">
                <a:solidFill>
                  <a:srgbClr val="002060"/>
                </a:solidFill>
                <a:latin typeface="Book Antiqua" panose="02040602050305030304" pitchFamily="18" charset="0"/>
              </a:rPr>
              <a:t>favor greater gender equality </a:t>
            </a:r>
          </a:p>
          <a:p>
            <a:pPr>
              <a:spcBef>
                <a:spcPts val="800"/>
              </a:spcBef>
            </a:pPr>
            <a:r>
              <a:rPr lang="en-US" sz="1750" b="1" dirty="0">
                <a:solidFill>
                  <a:srgbClr val="002060"/>
                </a:solidFill>
                <a:latin typeface="Book Antiqua" panose="02040602050305030304" pitchFamily="18" charset="0"/>
              </a:rPr>
              <a:t>Education and Access to Support Services: </a:t>
            </a:r>
            <a:r>
              <a:rPr lang="en-US" sz="1750" dirty="0">
                <a:solidFill>
                  <a:srgbClr val="002060"/>
                </a:solidFill>
                <a:latin typeface="Book Antiqua" panose="02040602050305030304" pitchFamily="18" charset="0"/>
              </a:rPr>
              <a:t>Girls have </a:t>
            </a:r>
            <a:r>
              <a:rPr lang="en-US" sz="1750" b="1" dirty="0">
                <a:solidFill>
                  <a:srgbClr val="002060"/>
                </a:solidFill>
                <a:latin typeface="Book Antiqua" panose="02040602050305030304" pitchFamily="18" charset="0"/>
              </a:rPr>
              <a:t>increased access </a:t>
            </a:r>
            <a:r>
              <a:rPr lang="en-US" sz="1750" dirty="0">
                <a:solidFill>
                  <a:srgbClr val="002060"/>
                </a:solidFill>
                <a:latin typeface="Book Antiqua" panose="02040602050305030304" pitchFamily="18" charset="0"/>
              </a:rPr>
              <a:t>to education, health care and other necessary services</a:t>
            </a:r>
          </a:p>
          <a:p>
            <a:pPr>
              <a:spcBef>
                <a:spcPts val="800"/>
              </a:spcBef>
            </a:pPr>
            <a:r>
              <a:rPr lang="en-US" sz="1750" b="1" dirty="0">
                <a:solidFill>
                  <a:srgbClr val="002060"/>
                </a:solidFill>
                <a:latin typeface="Book Antiqua" panose="02040602050305030304" pitchFamily="18" charset="0"/>
              </a:rPr>
              <a:t>Economic Opportunities:</a:t>
            </a:r>
            <a:r>
              <a:rPr lang="en-US" sz="1750" dirty="0">
                <a:solidFill>
                  <a:srgbClr val="002060"/>
                </a:solidFill>
                <a:latin typeface="Book Antiqua" panose="02040602050305030304" pitchFamily="18" charset="0"/>
              </a:rPr>
              <a:t> Girls/women are able to </a:t>
            </a:r>
            <a:r>
              <a:rPr lang="en-US" sz="1750" b="1" dirty="0">
                <a:solidFill>
                  <a:srgbClr val="002060"/>
                </a:solidFill>
                <a:latin typeface="Book Antiqua" panose="02040602050305030304" pitchFamily="18" charset="0"/>
              </a:rPr>
              <a:t>earn income and own assets</a:t>
            </a:r>
          </a:p>
          <a:p>
            <a:pPr>
              <a:spcBef>
                <a:spcPts val="800"/>
              </a:spcBef>
            </a:pPr>
            <a:r>
              <a:rPr lang="en-US" sz="1750" b="1" dirty="0">
                <a:solidFill>
                  <a:srgbClr val="002060"/>
                </a:solidFill>
                <a:latin typeface="Book Antiqua" panose="02040602050305030304" pitchFamily="18" charset="0"/>
              </a:rPr>
              <a:t>Violence Against Women:</a:t>
            </a:r>
            <a:r>
              <a:rPr lang="en-US" sz="1750" dirty="0">
                <a:solidFill>
                  <a:srgbClr val="002060"/>
                </a:solidFill>
                <a:latin typeface="Book Antiqua" panose="02040602050305030304" pitchFamily="18" charset="0"/>
              </a:rPr>
              <a:t>  </a:t>
            </a:r>
            <a:r>
              <a:rPr lang="en-US" sz="1750" b="1" dirty="0">
                <a:solidFill>
                  <a:srgbClr val="002060"/>
                </a:solidFill>
                <a:latin typeface="Book Antiqua" panose="02040602050305030304" pitchFamily="18" charset="0"/>
              </a:rPr>
              <a:t>Reduction in familial and societal violence </a:t>
            </a:r>
            <a:r>
              <a:rPr lang="en-US" sz="1750" dirty="0">
                <a:solidFill>
                  <a:srgbClr val="002060"/>
                </a:solidFill>
                <a:latin typeface="Book Antiqua" panose="02040602050305030304" pitchFamily="18" charset="0"/>
              </a:rPr>
              <a:t>against women, physical, emotional, mental, financial and social</a:t>
            </a:r>
          </a:p>
          <a:p>
            <a:pPr>
              <a:spcBef>
                <a:spcPts val="800"/>
              </a:spcBef>
            </a:pPr>
            <a:r>
              <a:rPr lang="en-US" sz="1750" b="1" dirty="0">
                <a:solidFill>
                  <a:srgbClr val="002060"/>
                </a:solidFill>
                <a:latin typeface="Book Antiqua" panose="02040602050305030304" pitchFamily="18" charset="0"/>
              </a:rPr>
              <a:t>Laws and Regulations:</a:t>
            </a:r>
            <a:r>
              <a:rPr lang="en-US" sz="1750" dirty="0">
                <a:solidFill>
                  <a:srgbClr val="002060"/>
                </a:solidFill>
                <a:latin typeface="Book Antiqua" panose="02040602050305030304" pitchFamily="18" charset="0"/>
              </a:rPr>
              <a:t>  </a:t>
            </a:r>
            <a:r>
              <a:rPr lang="en-US" sz="1750" b="1" dirty="0">
                <a:solidFill>
                  <a:srgbClr val="002060"/>
                </a:solidFill>
                <a:latin typeface="Book Antiqua" panose="02040602050305030304" pitchFamily="18" charset="0"/>
              </a:rPr>
              <a:t>Changes in laws and regulations that leads to greater gender equality</a:t>
            </a:r>
            <a:r>
              <a:rPr lang="en-US" sz="1750" dirty="0">
                <a:solidFill>
                  <a:srgbClr val="002060"/>
                </a:solidFill>
                <a:latin typeface="Book Antiqua" panose="02040602050305030304" pitchFamily="18" charset="0"/>
              </a:rPr>
              <a:t> and allow women to obtain education, earn incomes, own assets, marry at a later age, hold public or political office, and have access to legal representation </a:t>
            </a:r>
            <a:endParaRPr lang="en-US" sz="1750" b="1"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64A686BE-1508-32C2-2827-E309C177F428}"/>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F8685926-418F-7F29-1D81-646B289364C4}"/>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8</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AD470490-0344-7C2A-B82C-2B445F030530}"/>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AF9D6CE3-4C5D-5A8A-DB29-CAD084B98026}"/>
              </a:ext>
            </a:extLst>
          </p:cNvPr>
          <p:cNvPicPr>
            <a:picLocks noChangeAspect="1"/>
          </p:cNvPicPr>
          <p:nvPr/>
        </p:nvPicPr>
        <p:blipFill>
          <a:blip r:embed="rId3"/>
          <a:stretch>
            <a:fillRect/>
          </a:stretch>
        </p:blipFill>
        <p:spPr>
          <a:xfrm>
            <a:off x="0" y="1002083"/>
            <a:ext cx="1964782" cy="5091830"/>
          </a:xfrm>
          <a:prstGeom prst="rect">
            <a:avLst/>
          </a:prstGeom>
        </p:spPr>
      </p:pic>
    </p:spTree>
    <p:extLst>
      <p:ext uri="{BB962C8B-B14F-4D97-AF65-F5344CB8AC3E}">
        <p14:creationId xmlns:p14="http://schemas.microsoft.com/office/powerpoint/2010/main" val="233708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0B9DC-E2F5-949E-E381-3D89CB503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92D0D-92BF-F229-DCEE-2F2C2AC83C94}"/>
              </a:ext>
            </a:extLst>
          </p:cNvPr>
          <p:cNvSpPr>
            <a:spLocks noGrp="1"/>
          </p:cNvSpPr>
          <p:nvPr>
            <p:ph type="title"/>
          </p:nvPr>
        </p:nvSpPr>
        <p:spPr>
          <a:xfrm>
            <a:off x="549275" y="107576"/>
            <a:ext cx="8042276" cy="769246"/>
          </a:xfrm>
        </p:spPr>
        <p:txBody>
          <a:bodyPr/>
          <a:lstStyle/>
          <a:p>
            <a:r>
              <a:rPr lang="en-US" b="1" dirty="0">
                <a:latin typeface="Book Antiqua" panose="02040602050305030304" pitchFamily="18" charset="0"/>
              </a:rPr>
              <a:t>Data Sources</a:t>
            </a:r>
          </a:p>
        </p:txBody>
      </p:sp>
      <p:sp>
        <p:nvSpPr>
          <p:cNvPr id="3" name="Content Placeholder 2">
            <a:extLst>
              <a:ext uri="{FF2B5EF4-FFF2-40B4-BE49-F238E27FC236}">
                <a16:creationId xmlns:a16="http://schemas.microsoft.com/office/drawing/2014/main" id="{FC469423-CBD1-7EA4-02E5-DBFA450E7AAF}"/>
              </a:ext>
            </a:extLst>
          </p:cNvPr>
          <p:cNvSpPr>
            <a:spLocks noGrp="1"/>
          </p:cNvSpPr>
          <p:nvPr>
            <p:ph idx="1"/>
          </p:nvPr>
        </p:nvSpPr>
        <p:spPr>
          <a:xfrm>
            <a:off x="458505" y="1033462"/>
            <a:ext cx="5774674" cy="5242206"/>
          </a:xfrm>
        </p:spPr>
        <p:txBody>
          <a:bodyPr>
            <a:normAutofit fontScale="85000" lnSpcReduction="20000"/>
          </a:bodyPr>
          <a:lstStyle/>
          <a:p>
            <a:r>
              <a:rPr lang="en-US" b="1" dirty="0">
                <a:solidFill>
                  <a:srgbClr val="002060"/>
                </a:solidFill>
                <a:latin typeface="Book Antiqua" panose="02040602050305030304" pitchFamily="18" charset="0"/>
              </a:rPr>
              <a:t>Program Data</a:t>
            </a:r>
            <a:r>
              <a:rPr lang="en-US" dirty="0">
                <a:solidFill>
                  <a:srgbClr val="002060"/>
                </a:solidFill>
                <a:latin typeface="Book Antiqua" panose="02040602050305030304" pitchFamily="18" charset="0"/>
              </a:rPr>
              <a:t>:  </a:t>
            </a:r>
            <a:r>
              <a:rPr lang="en-US" b="1" dirty="0">
                <a:solidFill>
                  <a:srgbClr val="002060"/>
                </a:solidFill>
                <a:latin typeface="Book Antiqua" panose="02040602050305030304" pitchFamily="18" charset="0"/>
              </a:rPr>
              <a:t>Beneficiary data </a:t>
            </a:r>
            <a:r>
              <a:rPr lang="en-US" dirty="0">
                <a:solidFill>
                  <a:srgbClr val="002060"/>
                </a:solidFill>
                <a:latin typeface="Book Antiqua" panose="02040602050305030304" pitchFamily="18" charset="0"/>
              </a:rPr>
              <a:t>can be used to track changes in attitudes, opinions, norms, and in access to educational and economic opportunities, and access to healthcare and other services.  Tracking these data allows for the continual assessment of impact on child marriage rates</a:t>
            </a:r>
          </a:p>
          <a:p>
            <a:r>
              <a:rPr lang="en-US" b="1" dirty="0">
                <a:solidFill>
                  <a:srgbClr val="002060"/>
                </a:solidFill>
                <a:latin typeface="Book Antiqua" panose="02040602050305030304" pitchFamily="18" charset="0"/>
              </a:rPr>
              <a:t>Population-based Surveys</a:t>
            </a:r>
            <a:r>
              <a:rPr lang="en-US" dirty="0">
                <a:solidFill>
                  <a:srgbClr val="002060"/>
                </a:solidFill>
                <a:latin typeface="Book Antiqua" panose="02040602050305030304" pitchFamily="18" charset="0"/>
              </a:rPr>
              <a:t>:  </a:t>
            </a:r>
            <a:r>
              <a:rPr lang="en-US" b="1" dirty="0">
                <a:solidFill>
                  <a:srgbClr val="002060"/>
                </a:solidFill>
                <a:latin typeface="Book Antiqua" panose="02040602050305030304" pitchFamily="18" charset="0"/>
              </a:rPr>
              <a:t>National and global population-based surveys </a:t>
            </a:r>
            <a:r>
              <a:rPr lang="en-US" dirty="0">
                <a:solidFill>
                  <a:srgbClr val="002060"/>
                </a:solidFill>
                <a:latin typeface="Book Antiqua" panose="02040602050305030304" pitchFamily="18" charset="0"/>
              </a:rPr>
              <a:t>(such as the former DHS) often provide data on both the impact and outcomes metrics of interest and can be used to track changes in these indicators</a:t>
            </a:r>
          </a:p>
          <a:p>
            <a:r>
              <a:rPr lang="en-US" b="1" dirty="0">
                <a:solidFill>
                  <a:srgbClr val="002060"/>
                </a:solidFill>
                <a:latin typeface="Book Antiqua" panose="02040602050305030304" pitchFamily="18" charset="0"/>
              </a:rPr>
              <a:t>Administrative Data</a:t>
            </a:r>
            <a:r>
              <a:rPr lang="en-US" dirty="0">
                <a:solidFill>
                  <a:srgbClr val="002060"/>
                </a:solidFill>
                <a:latin typeface="Book Antiqua" panose="02040602050305030304" pitchFamily="18" charset="0"/>
              </a:rPr>
              <a:t>:  </a:t>
            </a:r>
            <a:r>
              <a:rPr lang="en-US" b="1" dirty="0">
                <a:solidFill>
                  <a:srgbClr val="002060"/>
                </a:solidFill>
                <a:latin typeface="Book Antiqua" panose="02040602050305030304" pitchFamily="18" charset="0"/>
              </a:rPr>
              <a:t>Data from national and global programs</a:t>
            </a:r>
            <a:r>
              <a:rPr lang="en-US" dirty="0">
                <a:solidFill>
                  <a:srgbClr val="002060"/>
                </a:solidFill>
                <a:latin typeface="Book Antiqua" panose="02040602050305030304" pitchFamily="18" charset="0"/>
              </a:rPr>
              <a:t> can provide relevant data, such as child protection information services</a:t>
            </a:r>
            <a:endParaRPr lang="en-US" b="1" dirty="0">
              <a:solidFill>
                <a:srgbClr val="002060"/>
              </a:solidFill>
              <a:latin typeface="Book Antiqua" panose="02040602050305030304" pitchFamily="18" charset="0"/>
            </a:endParaRPr>
          </a:p>
          <a:p>
            <a:endParaRPr lang="en-US" b="1"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E962B751-20C0-4258-59D9-16991A441A97}"/>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B6A369B9-FCB1-514A-7914-64141004E2A4}"/>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9</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80709483-7560-5BBA-110C-C717BD3771DB}"/>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791B6399-7BCF-0A5F-9A76-7786F1F9E247}"/>
              </a:ext>
            </a:extLst>
          </p:cNvPr>
          <p:cNvPicPr>
            <a:picLocks noChangeAspect="1"/>
          </p:cNvPicPr>
          <p:nvPr/>
        </p:nvPicPr>
        <p:blipFill>
          <a:blip r:embed="rId3"/>
          <a:srcRect l="2536" t="6397" b="1481"/>
          <a:stretch/>
        </p:blipFill>
        <p:spPr>
          <a:xfrm>
            <a:off x="6233179" y="1547222"/>
            <a:ext cx="2820101" cy="3715691"/>
          </a:xfrm>
          <a:prstGeom prst="rect">
            <a:avLst/>
          </a:prstGeom>
        </p:spPr>
      </p:pic>
    </p:spTree>
    <p:extLst>
      <p:ext uri="{BB962C8B-B14F-4D97-AF65-F5344CB8AC3E}">
        <p14:creationId xmlns:p14="http://schemas.microsoft.com/office/powerpoint/2010/main" val="34036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5EAAC-958A-2561-1FBC-CBD9B8973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BA585-10DC-8B16-559C-ED729466347F}"/>
              </a:ext>
            </a:extLst>
          </p:cNvPr>
          <p:cNvSpPr>
            <a:spLocks noGrp="1"/>
          </p:cNvSpPr>
          <p:nvPr>
            <p:ph type="title"/>
          </p:nvPr>
        </p:nvSpPr>
        <p:spPr>
          <a:xfrm>
            <a:off x="-65559" y="217207"/>
            <a:ext cx="9275118" cy="769246"/>
          </a:xfrm>
        </p:spPr>
        <p:txBody>
          <a:bodyPr/>
          <a:lstStyle/>
          <a:p>
            <a:r>
              <a:rPr lang="en-US" b="1" dirty="0">
                <a:latin typeface="Book Antiqua" panose="02040602050305030304" pitchFamily="18" charset="0"/>
              </a:rPr>
              <a:t>Data Sources: UN Surveys</a:t>
            </a:r>
          </a:p>
        </p:txBody>
      </p:sp>
      <p:sp>
        <p:nvSpPr>
          <p:cNvPr id="3" name="Content Placeholder 2">
            <a:extLst>
              <a:ext uri="{FF2B5EF4-FFF2-40B4-BE49-F238E27FC236}">
                <a16:creationId xmlns:a16="http://schemas.microsoft.com/office/drawing/2014/main" id="{717DE1EA-25AD-C256-19C0-DB32670F15ED}"/>
              </a:ext>
            </a:extLst>
          </p:cNvPr>
          <p:cNvSpPr>
            <a:spLocks noGrp="1"/>
          </p:cNvSpPr>
          <p:nvPr>
            <p:ph idx="1"/>
          </p:nvPr>
        </p:nvSpPr>
        <p:spPr>
          <a:xfrm>
            <a:off x="255494" y="1077238"/>
            <a:ext cx="8633012" cy="5380992"/>
          </a:xfrm>
        </p:spPr>
        <p:txBody>
          <a:bodyPr>
            <a:normAutofit lnSpcReduction="10000"/>
          </a:bodyPr>
          <a:lstStyle/>
          <a:p>
            <a:r>
              <a:rPr lang="en-US" b="1" dirty="0">
                <a:solidFill>
                  <a:srgbClr val="002060"/>
                </a:solidFill>
                <a:latin typeface="Book Antiqua" panose="02040602050305030304" pitchFamily="18" charset="0"/>
              </a:rPr>
              <a:t>UNICEF’s Multiple Indicators Cluster Surveys</a:t>
            </a:r>
            <a:r>
              <a:rPr lang="en-US" dirty="0">
                <a:solidFill>
                  <a:srgbClr val="002060"/>
                </a:solidFill>
                <a:latin typeface="Book Antiqua" panose="02040602050305030304" pitchFamily="18" charset="0"/>
              </a:rPr>
              <a:t>: </a:t>
            </a:r>
            <a:r>
              <a:rPr lang="en-US" dirty="0">
                <a:solidFill>
                  <a:srgbClr val="002060"/>
                </a:solidFill>
                <a:latin typeface="Book Antiqua" panose="02040602050305030304" pitchFamily="18" charset="0"/>
                <a:hlinkClick r:id="rId3"/>
              </a:rPr>
              <a:t>MICS</a:t>
            </a:r>
            <a:r>
              <a:rPr lang="en-US" dirty="0">
                <a:solidFill>
                  <a:srgbClr val="002060"/>
                </a:solidFill>
                <a:latin typeface="Book Antiqua" panose="02040602050305030304" pitchFamily="18" charset="0"/>
              </a:rPr>
              <a:t> has collected </a:t>
            </a:r>
            <a:r>
              <a:rPr lang="en-US" b="1" dirty="0">
                <a:solidFill>
                  <a:srgbClr val="002060"/>
                </a:solidFill>
                <a:latin typeface="Book Antiqua" panose="02040602050305030304" pitchFamily="18" charset="0"/>
              </a:rPr>
              <a:t>household data </a:t>
            </a:r>
            <a:r>
              <a:rPr lang="en-US" dirty="0">
                <a:solidFill>
                  <a:srgbClr val="002060"/>
                </a:solidFill>
                <a:latin typeface="Book Antiqua" panose="02040602050305030304" pitchFamily="18" charset="0"/>
              </a:rPr>
              <a:t>in 123 countries on the welfare of women and children.  Includes data on education, marriage, fertility/birth, healthcare, sexual health, gender-based violence, maternal mortality, mental health, etc.</a:t>
            </a:r>
          </a:p>
          <a:p>
            <a:r>
              <a:rPr lang="en-US" b="1" dirty="0">
                <a:solidFill>
                  <a:srgbClr val="002060"/>
                </a:solidFill>
                <a:latin typeface="Book Antiqua" panose="02040602050305030304" pitchFamily="18" charset="0"/>
              </a:rPr>
              <a:t>FAO’s 50X2030 Surveys</a:t>
            </a:r>
            <a:r>
              <a:rPr lang="en-US" dirty="0">
                <a:solidFill>
                  <a:srgbClr val="002060"/>
                </a:solidFill>
                <a:latin typeface="Book Antiqua" panose="02040602050305030304" pitchFamily="18" charset="0"/>
              </a:rPr>
              <a:t>:  Focused on rural populations, these agricultural surveys are being planned and implemented with households in about 35 countries currently.  Surveys are supposed to collect data regularly (potentially annually) and provide information on </a:t>
            </a:r>
            <a:r>
              <a:rPr lang="en-US" b="1" dirty="0">
                <a:solidFill>
                  <a:srgbClr val="002060"/>
                </a:solidFill>
                <a:latin typeface="Book Antiqua" panose="02040602050305030304" pitchFamily="18" charset="0"/>
              </a:rPr>
              <a:t>marriage, education, labor force participation, income </a:t>
            </a:r>
            <a:r>
              <a:rPr lang="en-US" dirty="0">
                <a:solidFill>
                  <a:srgbClr val="002060"/>
                </a:solidFill>
                <a:latin typeface="Book Antiqua" panose="02040602050305030304" pitchFamily="18" charset="0"/>
              </a:rPr>
              <a:t>and other key indicators of interest.  A module of questions to measure </a:t>
            </a:r>
            <a:r>
              <a:rPr lang="en-US" b="1" dirty="0">
                <a:solidFill>
                  <a:srgbClr val="002060"/>
                </a:solidFill>
                <a:latin typeface="Book Antiqua" panose="02040602050305030304" pitchFamily="18" charset="0"/>
              </a:rPr>
              <a:t>women’s empowerment </a:t>
            </a:r>
            <a:r>
              <a:rPr lang="en-US" dirty="0">
                <a:solidFill>
                  <a:srgbClr val="002060"/>
                </a:solidFill>
                <a:latin typeface="Book Antiqua" panose="02040602050305030304" pitchFamily="18" charset="0"/>
              </a:rPr>
              <a:t>is increasingly being included in these surveys.</a:t>
            </a:r>
            <a:endParaRPr lang="en-US" b="1" dirty="0">
              <a:solidFill>
                <a:srgbClr val="FFFF0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ADF7BD9E-5CEB-407F-D9E1-011FAE03A198}"/>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D62149E3-3B70-7972-B448-5A5206F0A146}"/>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10</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894BAEF3-97AD-8654-3828-DDD106CEE940}"/>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406146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6D2A3-FE6C-4D99-E9D2-08CAB0D3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028E4-AA51-C98B-C1D7-07BB38F9DDBA}"/>
              </a:ext>
            </a:extLst>
          </p:cNvPr>
          <p:cNvSpPr>
            <a:spLocks noGrp="1"/>
          </p:cNvSpPr>
          <p:nvPr>
            <p:ph type="title"/>
          </p:nvPr>
        </p:nvSpPr>
        <p:spPr>
          <a:xfrm>
            <a:off x="-65559" y="217207"/>
            <a:ext cx="9275118" cy="769246"/>
          </a:xfrm>
        </p:spPr>
        <p:txBody>
          <a:bodyPr/>
          <a:lstStyle/>
          <a:p>
            <a:r>
              <a:rPr lang="en-US" sz="4400" b="1" dirty="0">
                <a:latin typeface="Book Antiqua" panose="02040602050305030304" pitchFamily="18" charset="0"/>
              </a:rPr>
              <a:t>Data Sources: World Bank Surveys</a:t>
            </a:r>
          </a:p>
        </p:txBody>
      </p:sp>
      <p:sp>
        <p:nvSpPr>
          <p:cNvPr id="3" name="Content Placeholder 2">
            <a:extLst>
              <a:ext uri="{FF2B5EF4-FFF2-40B4-BE49-F238E27FC236}">
                <a16:creationId xmlns:a16="http://schemas.microsoft.com/office/drawing/2014/main" id="{9FD554BB-0B3A-3CC5-A68C-285D642B73FD}"/>
              </a:ext>
            </a:extLst>
          </p:cNvPr>
          <p:cNvSpPr>
            <a:spLocks noGrp="1"/>
          </p:cNvSpPr>
          <p:nvPr>
            <p:ph idx="1"/>
          </p:nvPr>
        </p:nvSpPr>
        <p:spPr>
          <a:xfrm>
            <a:off x="255494" y="1077238"/>
            <a:ext cx="8633012" cy="5380992"/>
          </a:xfrm>
        </p:spPr>
        <p:txBody>
          <a:bodyPr>
            <a:normAutofit fontScale="85000" lnSpcReduction="20000"/>
          </a:bodyPr>
          <a:lstStyle/>
          <a:p>
            <a:r>
              <a:rPr lang="en-US" b="1" dirty="0">
                <a:solidFill>
                  <a:srgbClr val="002060"/>
                </a:solidFill>
                <a:latin typeface="Book Antiqua" panose="02040602050305030304" pitchFamily="18" charset="0"/>
              </a:rPr>
              <a:t>Living Standards Measurement Survey – Integrated Surveys on Agriculture</a:t>
            </a:r>
            <a:r>
              <a:rPr lang="en-US" dirty="0">
                <a:solidFill>
                  <a:srgbClr val="002060"/>
                </a:solidFill>
                <a:latin typeface="Book Antiqua" panose="02040602050305030304" pitchFamily="18" charset="0"/>
              </a:rPr>
              <a:t>:  </a:t>
            </a:r>
            <a:r>
              <a:rPr lang="en-US" dirty="0">
                <a:solidFill>
                  <a:srgbClr val="002060"/>
                </a:solidFill>
                <a:latin typeface="Book Antiqua" panose="02040602050305030304" pitchFamily="18" charset="0"/>
                <a:hlinkClick r:id="rId3"/>
              </a:rPr>
              <a:t>LSMS-ISA</a:t>
            </a:r>
            <a:r>
              <a:rPr lang="en-US" dirty="0">
                <a:solidFill>
                  <a:srgbClr val="002060"/>
                </a:solidFill>
                <a:latin typeface="Book Antiqua" panose="02040602050305030304" pitchFamily="18" charset="0"/>
              </a:rPr>
              <a:t> collected </a:t>
            </a:r>
            <a:r>
              <a:rPr lang="en-US" b="1" dirty="0">
                <a:solidFill>
                  <a:srgbClr val="002060"/>
                </a:solidFill>
                <a:latin typeface="Book Antiqua" panose="02040602050305030304" pitchFamily="18" charset="0"/>
              </a:rPr>
              <a:t>rostered </a:t>
            </a:r>
            <a:r>
              <a:rPr lang="en-US" dirty="0">
                <a:solidFill>
                  <a:srgbClr val="002060"/>
                </a:solidFill>
                <a:latin typeface="Book Antiqua" panose="02040602050305030304" pitchFamily="18" charset="0"/>
              </a:rPr>
              <a:t>data </a:t>
            </a:r>
            <a:r>
              <a:rPr lang="en-US" b="1" dirty="0">
                <a:solidFill>
                  <a:srgbClr val="002060"/>
                </a:solidFill>
                <a:latin typeface="Book Antiqua" panose="02040602050305030304" pitchFamily="18" charset="0"/>
              </a:rPr>
              <a:t>nationally every 3-4 years using a longitudinal panel</a:t>
            </a:r>
            <a:r>
              <a:rPr lang="en-US" dirty="0">
                <a:solidFill>
                  <a:srgbClr val="002060"/>
                </a:solidFill>
                <a:latin typeface="Book Antiqua" panose="02040602050305030304" pitchFamily="18" charset="0"/>
              </a:rPr>
              <a:t> in 8 African countries (Burkina Faso, Ethiopia, Malawi, Mali, Niger, Nigeria, Tanzania and Uganda).  The roster asks about the </a:t>
            </a:r>
            <a:r>
              <a:rPr lang="en-US" b="1" dirty="0">
                <a:solidFill>
                  <a:srgbClr val="002060"/>
                </a:solidFill>
                <a:latin typeface="Book Antiqua" panose="02040602050305030304" pitchFamily="18" charset="0"/>
              </a:rPr>
              <a:t>marital status of each person over 15, the age at which they first got married, who the spouse(s) is/are</a:t>
            </a:r>
            <a:r>
              <a:rPr lang="en-US" dirty="0">
                <a:solidFill>
                  <a:srgbClr val="002060"/>
                </a:solidFill>
                <a:latin typeface="Book Antiqua" panose="02040602050305030304" pitchFamily="18" charset="0"/>
              </a:rPr>
              <a:t>, and if they live in the household.  Survey also asks about </a:t>
            </a:r>
            <a:r>
              <a:rPr lang="en-US" b="1" dirty="0">
                <a:solidFill>
                  <a:srgbClr val="002060"/>
                </a:solidFill>
                <a:latin typeface="Book Antiqua" panose="02040602050305030304" pitchFamily="18" charset="0"/>
              </a:rPr>
              <a:t>education, labor force participation and income</a:t>
            </a:r>
            <a:r>
              <a:rPr lang="en-US" dirty="0">
                <a:solidFill>
                  <a:srgbClr val="002060"/>
                </a:solidFill>
                <a:latin typeface="Book Antiqua" panose="02040602050305030304" pitchFamily="18" charset="0"/>
              </a:rPr>
              <a:t>.</a:t>
            </a:r>
          </a:p>
          <a:p>
            <a:r>
              <a:rPr lang="en-US" b="1" dirty="0">
                <a:solidFill>
                  <a:srgbClr val="002060"/>
                </a:solidFill>
                <a:latin typeface="Book Antiqua" panose="02040602050305030304" pitchFamily="18" charset="0"/>
              </a:rPr>
              <a:t>Resilient Futures</a:t>
            </a:r>
            <a:r>
              <a:rPr lang="en-US" dirty="0">
                <a:solidFill>
                  <a:srgbClr val="002060"/>
                </a:solidFill>
                <a:latin typeface="Book Antiqua" panose="02040602050305030304" pitchFamily="18" charset="0"/>
              </a:rPr>
              <a:t>: LSMS-ISA is transitioning to </a:t>
            </a:r>
            <a:r>
              <a:rPr lang="en-US" dirty="0">
                <a:solidFill>
                  <a:srgbClr val="002060"/>
                </a:solidFill>
                <a:latin typeface="Book Antiqua" panose="02040602050305030304" pitchFamily="18" charset="0"/>
                <a:hlinkClick r:id="rId4"/>
              </a:rPr>
              <a:t>Resilient Futures</a:t>
            </a:r>
            <a:r>
              <a:rPr lang="en-US" dirty="0">
                <a:solidFill>
                  <a:srgbClr val="002060"/>
                </a:solidFill>
                <a:latin typeface="Book Antiqua" panose="02040602050305030304" pitchFamily="18" charset="0"/>
              </a:rPr>
              <a:t>.  National longitudinal sample, rostered, omnibus survey collecting </a:t>
            </a:r>
            <a:r>
              <a:rPr lang="en-US" b="1" dirty="0">
                <a:solidFill>
                  <a:srgbClr val="002060"/>
                </a:solidFill>
                <a:latin typeface="Book Antiqua" panose="02040602050305030304" pitchFamily="18" charset="0"/>
              </a:rPr>
              <a:t>all of the above information PLUS data on women’s empowerment and other topics </a:t>
            </a:r>
            <a:r>
              <a:rPr lang="en-US" dirty="0">
                <a:solidFill>
                  <a:srgbClr val="002060"/>
                </a:solidFill>
                <a:latin typeface="Book Antiqua" panose="02040602050305030304" pitchFamily="18" charset="0"/>
              </a:rPr>
              <a:t>on a rotating basis.  </a:t>
            </a:r>
            <a:r>
              <a:rPr lang="en-US" b="1" dirty="0">
                <a:solidFill>
                  <a:srgbClr val="002060"/>
                </a:solidFill>
                <a:latin typeface="Book Antiqua" panose="02040602050305030304" pitchFamily="18" charset="0"/>
              </a:rPr>
              <a:t>In-person data collection every 3 years with quarterly phone data </a:t>
            </a:r>
            <a:r>
              <a:rPr lang="en-US" dirty="0">
                <a:solidFill>
                  <a:srgbClr val="002060"/>
                </a:solidFill>
                <a:latin typeface="Book Antiqua" panose="02040602050305030304" pitchFamily="18" charset="0"/>
              </a:rPr>
              <a:t>collection for selected key indicators.  </a:t>
            </a:r>
            <a:r>
              <a:rPr lang="en-US" b="1" dirty="0">
                <a:solidFill>
                  <a:srgbClr val="002060"/>
                </a:solidFill>
                <a:latin typeface="Book Antiqua" panose="02040602050305030304" pitchFamily="18" charset="0"/>
              </a:rPr>
              <a:t>Expanding from 8 to 16 countries</a:t>
            </a:r>
            <a:r>
              <a:rPr lang="en-US" dirty="0">
                <a:solidFill>
                  <a:srgbClr val="002060"/>
                </a:solidFill>
                <a:latin typeface="Book Antiqua" panose="02040602050305030304" pitchFamily="18" charset="0"/>
              </a:rPr>
              <a:t> – new countries are Ghana, Kenya, Nepal, Bangladesh, Cambodia, Indonesia, Honduras and Jamaica.</a:t>
            </a:r>
          </a:p>
          <a:p>
            <a:pPr marL="0" indent="0" algn="ctr">
              <a:buNone/>
            </a:pPr>
            <a:r>
              <a:rPr lang="en-US" b="1" dirty="0">
                <a:solidFill>
                  <a:srgbClr val="002060"/>
                </a:solidFill>
                <a:latin typeface="Book Antiqua" panose="02040602050305030304" pitchFamily="18" charset="0"/>
              </a:rPr>
              <a:t>Find all WB, Country and DHS data at: </a:t>
            </a:r>
            <a:r>
              <a:rPr lang="en-US" b="1" dirty="0">
                <a:solidFill>
                  <a:srgbClr val="002060"/>
                </a:solidFill>
                <a:latin typeface="Book Antiqua" panose="02040602050305030304" pitchFamily="18" charset="0"/>
                <a:hlinkClick r:id="rId5"/>
              </a:rPr>
              <a:t>https://microdata.worldbank.org/index.php/home</a:t>
            </a:r>
            <a:r>
              <a:rPr lang="en-US" b="1" dirty="0">
                <a:solidFill>
                  <a:srgbClr val="002060"/>
                </a:solidFill>
                <a:latin typeface="Book Antiqua" panose="02040602050305030304" pitchFamily="18" charset="0"/>
              </a:rPr>
              <a:t> </a:t>
            </a:r>
          </a:p>
          <a:p>
            <a:pPr marL="0" indent="0" algn="ctr">
              <a:buNone/>
            </a:pPr>
            <a:r>
              <a:rPr lang="en-US" b="1" dirty="0">
                <a:solidFill>
                  <a:srgbClr val="FFFF00"/>
                </a:solidFill>
                <a:latin typeface="Book Antiqua" panose="02040602050305030304" pitchFamily="18" charset="0"/>
              </a:rPr>
              <a:t>World Bank is looking for additional ways to fund data collection!</a:t>
            </a:r>
          </a:p>
        </p:txBody>
      </p:sp>
      <p:sp>
        <p:nvSpPr>
          <p:cNvPr id="4" name="Date Placeholder 3">
            <a:extLst>
              <a:ext uri="{FF2B5EF4-FFF2-40B4-BE49-F238E27FC236}">
                <a16:creationId xmlns:a16="http://schemas.microsoft.com/office/drawing/2014/main" id="{78BE2594-881A-AC87-BF84-EAF36BD65F84}"/>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28260CA0-57AB-E7B5-F502-F88C3B25A9C9}"/>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11</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8D442C6F-9F39-15D7-0E3E-D4B7131341F9}"/>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234963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59FCE-2EA8-3ECF-62A8-16920250F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B31A6-3DD0-543E-F184-4FF1FD2873F3}"/>
              </a:ext>
            </a:extLst>
          </p:cNvPr>
          <p:cNvSpPr>
            <a:spLocks noGrp="1"/>
          </p:cNvSpPr>
          <p:nvPr>
            <p:ph type="title"/>
          </p:nvPr>
        </p:nvSpPr>
        <p:spPr>
          <a:xfrm>
            <a:off x="0" y="107576"/>
            <a:ext cx="9143999" cy="769246"/>
          </a:xfrm>
        </p:spPr>
        <p:txBody>
          <a:bodyPr/>
          <a:lstStyle/>
          <a:p>
            <a:r>
              <a:rPr lang="en-US" b="1" dirty="0">
                <a:latin typeface="Book Antiqua" panose="02040602050305030304" pitchFamily="18" charset="0"/>
              </a:rPr>
              <a:t>Data Sources: Norms Surveys</a:t>
            </a:r>
          </a:p>
        </p:txBody>
      </p:sp>
      <p:sp>
        <p:nvSpPr>
          <p:cNvPr id="3" name="Content Placeholder 2">
            <a:extLst>
              <a:ext uri="{FF2B5EF4-FFF2-40B4-BE49-F238E27FC236}">
                <a16:creationId xmlns:a16="http://schemas.microsoft.com/office/drawing/2014/main" id="{99E0B52E-02AF-FD4D-4187-2F82E60C232B}"/>
              </a:ext>
            </a:extLst>
          </p:cNvPr>
          <p:cNvSpPr>
            <a:spLocks noGrp="1"/>
          </p:cNvSpPr>
          <p:nvPr>
            <p:ph idx="1"/>
          </p:nvPr>
        </p:nvSpPr>
        <p:spPr>
          <a:xfrm>
            <a:off x="264458" y="876823"/>
            <a:ext cx="8624048" cy="4976872"/>
          </a:xfrm>
        </p:spPr>
        <p:txBody>
          <a:bodyPr>
            <a:normAutofit lnSpcReduction="10000"/>
          </a:bodyPr>
          <a:lstStyle/>
          <a:p>
            <a:r>
              <a:rPr lang="en-US" b="1" dirty="0">
                <a:solidFill>
                  <a:srgbClr val="002060"/>
                </a:solidFill>
                <a:latin typeface="Book Antiqua" panose="02040602050305030304" pitchFamily="18" charset="0"/>
              </a:rPr>
              <a:t>Barometers</a:t>
            </a:r>
            <a:r>
              <a:rPr lang="en-US" dirty="0">
                <a:solidFill>
                  <a:srgbClr val="002060"/>
                </a:solidFill>
                <a:latin typeface="Book Antiqua" panose="02040602050305030304" pitchFamily="18" charset="0"/>
              </a:rPr>
              <a:t>:  These national, cross-sectional, population-based surveys provide </a:t>
            </a:r>
            <a:r>
              <a:rPr lang="en-US" b="1" dirty="0">
                <a:solidFill>
                  <a:srgbClr val="002060"/>
                </a:solidFill>
                <a:latin typeface="Book Antiqua" panose="02040602050305030304" pitchFamily="18" charset="0"/>
              </a:rPr>
              <a:t>data on opinions, attitudes and norms, including on gender issues</a:t>
            </a:r>
            <a:r>
              <a:rPr lang="en-US" dirty="0">
                <a:solidFill>
                  <a:srgbClr val="002060"/>
                </a:solidFill>
                <a:latin typeface="Book Antiqua" panose="02040602050305030304" pitchFamily="18" charset="0"/>
              </a:rPr>
              <a:t>.  Also includes demographic information on the respondent, including education, and on household assets.  Barometers include:</a:t>
            </a: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3"/>
              </a:rPr>
              <a:t>Americas 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err="1">
                <a:solidFill>
                  <a:srgbClr val="002060"/>
                </a:solidFill>
                <a:effectLst/>
                <a:latin typeface="Times New Roman" panose="02020603050405020304" pitchFamily="18" charset="0"/>
                <a:ea typeface="Times New Roman" panose="02020603050405020304" pitchFamily="18" charset="0"/>
                <a:hlinkClick r:id="rId4"/>
              </a:rPr>
              <a:t>Latinobarometro</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5"/>
              </a:rPr>
              <a:t>Asian 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6"/>
              </a:rPr>
              <a:t>Afrobarometer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7"/>
              </a:rPr>
              <a:t>Arab 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8"/>
              </a:rPr>
              <a:t>Caucasus 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9"/>
              </a:rPr>
              <a:t>Eurobarometer</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10"/>
              </a:rPr>
              <a:t>Global Barometer </a:t>
            </a:r>
            <a:endParaRPr lang="en-US" sz="1800" dirty="0">
              <a:solidFill>
                <a:srgbClr val="002060"/>
              </a:solidFill>
              <a:effectLst/>
              <a:latin typeface="Courier New" panose="02070309020205020404" pitchFamily="49" charset="0"/>
              <a:ea typeface="Times New Roman" panose="02020603050405020304" pitchFamily="18" charset="0"/>
            </a:endParaRPr>
          </a:p>
          <a:p>
            <a:pPr marL="679450" lvl="1" indent="-342900">
              <a:buFont typeface="+mj-lt"/>
              <a:buAutoNum type="arabicParenR"/>
            </a:pPr>
            <a:r>
              <a:rPr lang="en-US" sz="1800" dirty="0">
                <a:solidFill>
                  <a:srgbClr val="002060"/>
                </a:solidFill>
                <a:effectLst/>
                <a:latin typeface="Times New Roman" panose="02020603050405020304" pitchFamily="18" charset="0"/>
                <a:ea typeface="Times New Roman" panose="02020603050405020304" pitchFamily="18" charset="0"/>
                <a:hlinkClick r:id="rId11"/>
              </a:rPr>
              <a:t>World Values Survey</a:t>
            </a:r>
            <a:endParaRPr lang="en-US" sz="1800" dirty="0">
              <a:solidFill>
                <a:srgbClr val="002060"/>
              </a:solidFill>
              <a:effectLst/>
              <a:latin typeface="Times New Roman" panose="02020603050405020304" pitchFamily="18" charset="0"/>
              <a:ea typeface="Times New Roman" panose="02020603050405020304" pitchFamily="18" charset="0"/>
            </a:endParaRPr>
          </a:p>
          <a:p>
            <a:pPr marL="679450" lvl="1" indent="-342900">
              <a:buFont typeface="+mj-lt"/>
              <a:buAutoNum type="arabicParenR"/>
            </a:pPr>
            <a:r>
              <a:rPr lang="en-US" sz="1800" dirty="0">
                <a:solidFill>
                  <a:srgbClr val="002060"/>
                </a:solidFill>
                <a:latin typeface="Times New Roman" panose="02020603050405020304" pitchFamily="18" charset="0"/>
              </a:rPr>
              <a:t>Data also available from </a:t>
            </a:r>
            <a:r>
              <a:rPr lang="en-US" sz="1800" dirty="0">
                <a:solidFill>
                  <a:srgbClr val="002060"/>
                </a:solidFill>
                <a:latin typeface="Times New Roman" panose="02020603050405020304" pitchFamily="18" charset="0"/>
                <a:hlinkClick r:id="rId12"/>
              </a:rPr>
              <a:t>Gallup World Poll </a:t>
            </a:r>
            <a:r>
              <a:rPr lang="en-US" sz="1800" dirty="0">
                <a:solidFill>
                  <a:srgbClr val="002060"/>
                </a:solidFill>
                <a:latin typeface="Times New Roman" panose="02020603050405020304" pitchFamily="18" charset="0"/>
              </a:rPr>
              <a:t>and </a:t>
            </a:r>
            <a:r>
              <a:rPr lang="en-US" sz="1800" dirty="0">
                <a:solidFill>
                  <a:srgbClr val="002060"/>
                </a:solidFill>
                <a:latin typeface="Times New Roman" panose="02020603050405020304" pitchFamily="18" charset="0"/>
                <a:hlinkClick r:id="rId13"/>
              </a:rPr>
              <a:t>Pew Global Attitudes Survey</a:t>
            </a:r>
            <a:endParaRPr lang="en-US"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D70036F4-683E-0B13-B01D-1550058C060E}"/>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31EB6C0E-0F10-8C18-4249-C39ED91F92CC}"/>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12</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FD9CE24B-1C2F-C72C-FFE8-7B56B440D0B9}"/>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22732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5D7F-ADC8-026C-397E-E3791F978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41B47-C20B-0EC6-06D1-A1A789D7C851}"/>
              </a:ext>
            </a:extLst>
          </p:cNvPr>
          <p:cNvSpPr>
            <a:spLocks noGrp="1"/>
          </p:cNvSpPr>
          <p:nvPr>
            <p:ph type="title"/>
          </p:nvPr>
        </p:nvSpPr>
        <p:spPr>
          <a:xfrm>
            <a:off x="0" y="235059"/>
            <a:ext cx="9143999" cy="769246"/>
          </a:xfrm>
        </p:spPr>
        <p:txBody>
          <a:bodyPr/>
          <a:lstStyle/>
          <a:p>
            <a:r>
              <a:rPr lang="en-US" b="1" dirty="0">
                <a:latin typeface="Book Antiqua" panose="02040602050305030304" pitchFamily="18" charset="0"/>
              </a:rPr>
              <a:t>Data Sources: Other Surveys</a:t>
            </a:r>
          </a:p>
        </p:txBody>
      </p:sp>
      <p:sp>
        <p:nvSpPr>
          <p:cNvPr id="3" name="Content Placeholder 2">
            <a:extLst>
              <a:ext uri="{FF2B5EF4-FFF2-40B4-BE49-F238E27FC236}">
                <a16:creationId xmlns:a16="http://schemas.microsoft.com/office/drawing/2014/main" id="{325AB66A-35F8-515B-82D2-4A61D460934F}"/>
              </a:ext>
            </a:extLst>
          </p:cNvPr>
          <p:cNvSpPr>
            <a:spLocks noGrp="1"/>
          </p:cNvSpPr>
          <p:nvPr>
            <p:ph idx="1"/>
          </p:nvPr>
        </p:nvSpPr>
        <p:spPr>
          <a:xfrm>
            <a:off x="264458" y="1390389"/>
            <a:ext cx="8624048" cy="4463306"/>
          </a:xfrm>
        </p:spPr>
        <p:txBody>
          <a:bodyPr>
            <a:normAutofit/>
          </a:bodyPr>
          <a:lstStyle/>
          <a:p>
            <a:r>
              <a:rPr lang="en-US" b="1" dirty="0">
                <a:solidFill>
                  <a:srgbClr val="002060"/>
                </a:solidFill>
                <a:latin typeface="Book Antiqua" panose="02040602050305030304" pitchFamily="18" charset="0"/>
              </a:rPr>
              <a:t>National Census and Other Data Collection Efforts</a:t>
            </a:r>
            <a:r>
              <a:rPr lang="en-US" dirty="0">
                <a:solidFill>
                  <a:srgbClr val="002060"/>
                </a:solidFill>
                <a:latin typeface="Book Antiqua" panose="02040602050305030304" pitchFamily="18" charset="0"/>
              </a:rPr>
              <a:t>:  Many countries conduct national censuses, usually every 10 years, and sometimes engage in interim data collection efforts to measure </a:t>
            </a:r>
            <a:r>
              <a:rPr lang="en-US" b="1" dirty="0">
                <a:solidFill>
                  <a:srgbClr val="002060"/>
                </a:solidFill>
                <a:latin typeface="Book Antiqua" panose="02040602050305030304" pitchFamily="18" charset="0"/>
              </a:rPr>
              <a:t>key indicators of well-being </a:t>
            </a:r>
            <a:r>
              <a:rPr lang="en-US" dirty="0">
                <a:solidFill>
                  <a:srgbClr val="002060"/>
                </a:solidFill>
                <a:latin typeface="Book Antiqua" panose="02040602050305030304" pitchFamily="18" charset="0"/>
              </a:rPr>
              <a:t>such as poverty levels, education, labor force participation, among others.</a:t>
            </a:r>
          </a:p>
          <a:p>
            <a:r>
              <a:rPr lang="en-US" b="1" dirty="0">
                <a:solidFill>
                  <a:srgbClr val="002060"/>
                </a:solidFill>
                <a:latin typeface="Book Antiqua" panose="02040602050305030304" pitchFamily="18" charset="0"/>
              </a:rPr>
              <a:t>Equal Measures 2030</a:t>
            </a:r>
            <a:r>
              <a:rPr lang="en-US" dirty="0">
                <a:solidFill>
                  <a:srgbClr val="002060"/>
                </a:solidFill>
                <a:latin typeface="Book Antiqua" panose="02040602050305030304" pitchFamily="18" charset="0"/>
              </a:rPr>
              <a:t>:  Tracks the </a:t>
            </a:r>
            <a:r>
              <a:rPr lang="en-US" dirty="0">
                <a:solidFill>
                  <a:srgbClr val="002060"/>
                </a:solidFill>
                <a:latin typeface="Book Antiqua" panose="02040602050305030304" pitchFamily="18" charset="0"/>
                <a:hlinkClick r:id="rId3"/>
              </a:rPr>
              <a:t>SDG Gender Index</a:t>
            </a:r>
            <a:r>
              <a:rPr lang="en-US" dirty="0">
                <a:solidFill>
                  <a:srgbClr val="002060"/>
                </a:solidFill>
                <a:latin typeface="Book Antiqua" panose="02040602050305030304" pitchFamily="18" charset="0"/>
              </a:rPr>
              <a:t> in 139 countries.</a:t>
            </a:r>
            <a:endParaRPr lang="en-US" b="1"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6820B3E1-1478-5F67-1DFF-2926E6F1134F}"/>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4B30CB02-58D7-06F1-2DD0-31D2CAECDFD2}"/>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13</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7F088A77-98E9-3065-1A33-D8B17EE175BB}"/>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362926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CB0A-861C-A37F-2D06-E4040D444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A1FF8C-239E-7A3F-A456-6187A1FF09EF}"/>
              </a:ext>
            </a:extLst>
          </p:cNvPr>
          <p:cNvSpPr>
            <a:spLocks noGrp="1"/>
          </p:cNvSpPr>
          <p:nvPr>
            <p:ph type="title"/>
          </p:nvPr>
        </p:nvSpPr>
        <p:spPr>
          <a:xfrm>
            <a:off x="1" y="817412"/>
            <a:ext cx="9143999" cy="769246"/>
          </a:xfrm>
        </p:spPr>
        <p:txBody>
          <a:bodyPr/>
          <a:lstStyle/>
          <a:p>
            <a:r>
              <a:rPr lang="en-US" b="1" dirty="0">
                <a:latin typeface="Book Antiqua" panose="02040602050305030304" pitchFamily="18" charset="0"/>
              </a:rPr>
              <a:t>Data Sources: Administrative Data</a:t>
            </a:r>
          </a:p>
        </p:txBody>
      </p:sp>
      <p:sp>
        <p:nvSpPr>
          <p:cNvPr id="3" name="Content Placeholder 2">
            <a:extLst>
              <a:ext uri="{FF2B5EF4-FFF2-40B4-BE49-F238E27FC236}">
                <a16:creationId xmlns:a16="http://schemas.microsoft.com/office/drawing/2014/main" id="{428969B1-4F0C-72F7-DBBA-715054146BB8}"/>
              </a:ext>
            </a:extLst>
          </p:cNvPr>
          <p:cNvSpPr>
            <a:spLocks noGrp="1"/>
          </p:cNvSpPr>
          <p:nvPr>
            <p:ph idx="1"/>
          </p:nvPr>
        </p:nvSpPr>
        <p:spPr>
          <a:xfrm>
            <a:off x="264458" y="1586658"/>
            <a:ext cx="8624048" cy="4463306"/>
          </a:xfrm>
        </p:spPr>
        <p:txBody>
          <a:bodyPr>
            <a:normAutofit/>
          </a:bodyPr>
          <a:lstStyle/>
          <a:p>
            <a:r>
              <a:rPr lang="en-US" b="1" dirty="0">
                <a:solidFill>
                  <a:srgbClr val="002060"/>
                </a:solidFill>
                <a:latin typeface="Book Antiqua" panose="02040602050305030304" pitchFamily="18" charset="0"/>
              </a:rPr>
              <a:t>Child Protection Services</a:t>
            </a:r>
            <a:r>
              <a:rPr lang="en-US" dirty="0">
                <a:solidFill>
                  <a:srgbClr val="002060"/>
                </a:solidFill>
                <a:latin typeface="Book Antiqua" panose="02040602050305030304" pitchFamily="18" charset="0"/>
              </a:rPr>
              <a:t>:  Enforcement data from national child protection services, sometimes compiled by organizations such as the </a:t>
            </a:r>
            <a:r>
              <a:rPr lang="en-US" dirty="0">
                <a:solidFill>
                  <a:srgbClr val="002060"/>
                </a:solidFill>
                <a:latin typeface="Book Antiqua" panose="02040602050305030304" pitchFamily="18" charset="0"/>
                <a:hlinkClick r:id="rId3"/>
              </a:rPr>
              <a:t>UNICEF</a:t>
            </a:r>
            <a:r>
              <a:rPr lang="en-US" dirty="0">
                <a:solidFill>
                  <a:srgbClr val="002060"/>
                </a:solidFill>
                <a:latin typeface="Book Antiqua" panose="02040602050305030304" pitchFamily="18" charset="0"/>
              </a:rPr>
              <a:t>, </a:t>
            </a:r>
            <a:r>
              <a:rPr lang="en-US" dirty="0">
                <a:solidFill>
                  <a:srgbClr val="002060"/>
                </a:solidFill>
                <a:latin typeface="Book Antiqua" panose="02040602050305030304" pitchFamily="18" charset="0"/>
                <a:hlinkClick r:id="rId4"/>
              </a:rPr>
              <a:t>UNHCR</a:t>
            </a:r>
            <a:r>
              <a:rPr lang="en-US" dirty="0">
                <a:solidFill>
                  <a:srgbClr val="002060"/>
                </a:solidFill>
                <a:latin typeface="Book Antiqua" panose="02040602050305030304" pitchFamily="18" charset="0"/>
              </a:rPr>
              <a:t> or </a:t>
            </a:r>
            <a:r>
              <a:rPr lang="en-US" dirty="0">
                <a:solidFill>
                  <a:srgbClr val="002060"/>
                </a:solidFill>
                <a:latin typeface="Book Antiqua" panose="02040602050305030304" pitchFamily="18" charset="0"/>
                <a:hlinkClick r:id="rId5"/>
              </a:rPr>
              <a:t>Save the Children</a:t>
            </a:r>
            <a:r>
              <a:rPr lang="en-US" dirty="0">
                <a:solidFill>
                  <a:srgbClr val="002060"/>
                </a:solidFill>
                <a:latin typeface="Book Antiqua" panose="02040602050305030304" pitchFamily="18" charset="0"/>
              </a:rPr>
              <a:t> and other NGOs, can potentially provide tracking data.</a:t>
            </a:r>
          </a:p>
          <a:p>
            <a:r>
              <a:rPr lang="en-US" b="1" dirty="0">
                <a:solidFill>
                  <a:srgbClr val="002060"/>
                </a:solidFill>
                <a:latin typeface="Book Antiqua" panose="02040602050305030304" pitchFamily="18" charset="0"/>
              </a:rPr>
              <a:t>Child Trafficking Data:  </a:t>
            </a:r>
            <a:r>
              <a:rPr lang="en-US" dirty="0">
                <a:solidFill>
                  <a:srgbClr val="002060"/>
                </a:solidFill>
                <a:latin typeface="Book Antiqua" panose="02040602050305030304" pitchFamily="18" charset="0"/>
              </a:rPr>
              <a:t>These </a:t>
            </a:r>
            <a:r>
              <a:rPr lang="en-US" dirty="0">
                <a:solidFill>
                  <a:srgbClr val="002060"/>
                </a:solidFill>
                <a:latin typeface="Book Antiqua" panose="02040602050305030304" pitchFamily="18" charset="0"/>
                <a:hlinkClick r:id="rId6"/>
              </a:rPr>
              <a:t>data sources</a:t>
            </a:r>
            <a:r>
              <a:rPr lang="en-US" dirty="0">
                <a:solidFill>
                  <a:srgbClr val="002060"/>
                </a:solidFill>
                <a:latin typeface="Book Antiqua" panose="02040602050305030304" pitchFamily="18" charset="0"/>
              </a:rPr>
              <a:t>, which also track sexual trafficking/exploitation could also be used to track changes in key metrics.</a:t>
            </a:r>
          </a:p>
          <a:p>
            <a:r>
              <a:rPr lang="en-US" b="1" dirty="0">
                <a:solidFill>
                  <a:srgbClr val="002060"/>
                </a:solidFill>
                <a:latin typeface="Book Antiqua" panose="02040602050305030304" pitchFamily="18" charset="0"/>
              </a:rPr>
              <a:t>National Birth and Marriage Registers</a:t>
            </a:r>
            <a:r>
              <a:rPr lang="en-US" dirty="0">
                <a:solidFill>
                  <a:srgbClr val="002060"/>
                </a:solidFill>
                <a:latin typeface="Book Antiqua" panose="02040602050305030304" pitchFamily="18" charset="0"/>
              </a:rPr>
              <a:t>:  Data from these sources can help track key indicators of age at marriage.</a:t>
            </a:r>
            <a:endParaRPr lang="en-US" b="1"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7E0ABA66-483B-7B9A-DD31-237613518908}"/>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1A90F780-479E-05D4-4335-C4C7EB9C9C8B}"/>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14</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625BACED-FE3F-91D1-9638-894EFB28987B}"/>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85749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804E-AE17-9344-688E-B2DE8C025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7C2BE-0293-97F4-470F-58BB9EE17306}"/>
              </a:ext>
            </a:extLst>
          </p:cNvPr>
          <p:cNvSpPr>
            <a:spLocks noGrp="1"/>
          </p:cNvSpPr>
          <p:nvPr>
            <p:ph type="title"/>
          </p:nvPr>
        </p:nvSpPr>
        <p:spPr>
          <a:xfrm>
            <a:off x="1" y="817412"/>
            <a:ext cx="9143999" cy="769246"/>
          </a:xfrm>
        </p:spPr>
        <p:txBody>
          <a:bodyPr/>
          <a:lstStyle/>
          <a:p>
            <a:r>
              <a:rPr lang="en-US" b="1" dirty="0">
                <a:latin typeface="Book Antiqua" panose="02040602050305030304" pitchFamily="18" charset="0"/>
              </a:rPr>
              <a:t>Data Sources: Laws and Regulations</a:t>
            </a:r>
          </a:p>
        </p:txBody>
      </p:sp>
      <p:sp>
        <p:nvSpPr>
          <p:cNvPr id="3" name="Content Placeholder 2">
            <a:extLst>
              <a:ext uri="{FF2B5EF4-FFF2-40B4-BE49-F238E27FC236}">
                <a16:creationId xmlns:a16="http://schemas.microsoft.com/office/drawing/2014/main" id="{E106A3F5-5FAD-F026-151A-977AFC4D56D2}"/>
              </a:ext>
            </a:extLst>
          </p:cNvPr>
          <p:cNvSpPr>
            <a:spLocks noGrp="1"/>
          </p:cNvSpPr>
          <p:nvPr>
            <p:ph idx="1"/>
          </p:nvPr>
        </p:nvSpPr>
        <p:spPr>
          <a:xfrm>
            <a:off x="264458" y="1586658"/>
            <a:ext cx="8624048" cy="4463306"/>
          </a:xfrm>
        </p:spPr>
        <p:txBody>
          <a:bodyPr>
            <a:normAutofit lnSpcReduction="10000"/>
          </a:bodyPr>
          <a:lstStyle/>
          <a:p>
            <a:r>
              <a:rPr lang="en-US" dirty="0">
                <a:solidFill>
                  <a:srgbClr val="002060"/>
                </a:solidFill>
                <a:latin typeface="Book Antiqua" panose="02040602050305030304" pitchFamily="18" charset="0"/>
              </a:rPr>
              <a:t>In order to reduce child marriage, another key route of interventions are enacting laws that will help level the playing field for girls and women.  Data on these include:</a:t>
            </a:r>
          </a:p>
          <a:p>
            <a:pPr lvl="1"/>
            <a:r>
              <a:rPr lang="en-US" dirty="0">
                <a:solidFill>
                  <a:srgbClr val="002060"/>
                </a:solidFill>
                <a:latin typeface="Book Antiqua" panose="02040602050305030304" pitchFamily="18" charset="0"/>
                <a:hlinkClick r:id="rId3"/>
              </a:rPr>
              <a:t>World Bank’s Women, Business and Law Data</a:t>
            </a:r>
            <a:endParaRPr lang="en-US" dirty="0">
              <a:solidFill>
                <a:srgbClr val="002060"/>
              </a:solidFill>
              <a:latin typeface="Book Antiqua" panose="02040602050305030304" pitchFamily="18" charset="0"/>
            </a:endParaRPr>
          </a:p>
          <a:p>
            <a:pPr lvl="1"/>
            <a:r>
              <a:rPr lang="en-US" dirty="0">
                <a:solidFill>
                  <a:srgbClr val="002060"/>
                </a:solidFill>
                <a:latin typeface="Book Antiqua" panose="02040602050305030304" pitchFamily="18" charset="0"/>
                <a:hlinkClick r:id="rId4"/>
              </a:rPr>
              <a:t>UN Women Global Gender Equality Constitutional Database</a:t>
            </a:r>
            <a:endParaRPr lang="en-US" dirty="0">
              <a:solidFill>
                <a:srgbClr val="002060"/>
              </a:solidFill>
              <a:latin typeface="Book Antiqua" panose="02040602050305030304" pitchFamily="18" charset="0"/>
            </a:endParaRPr>
          </a:p>
          <a:p>
            <a:pPr lvl="1"/>
            <a:r>
              <a:rPr lang="en-US" dirty="0">
                <a:solidFill>
                  <a:srgbClr val="002060"/>
                </a:solidFill>
                <a:latin typeface="Book Antiqua" panose="02040602050305030304" pitchFamily="18" charset="0"/>
                <a:hlinkClick r:id="rId5"/>
              </a:rPr>
              <a:t>UN Women’s Transparency Portal</a:t>
            </a:r>
            <a:endParaRPr lang="en-US" dirty="0">
              <a:solidFill>
                <a:srgbClr val="002060"/>
              </a:solidFill>
              <a:latin typeface="Book Antiqua" panose="02040602050305030304" pitchFamily="18" charset="0"/>
            </a:endParaRPr>
          </a:p>
          <a:p>
            <a:pPr lvl="1"/>
            <a:r>
              <a:rPr lang="en-US" dirty="0">
                <a:solidFill>
                  <a:srgbClr val="002060"/>
                </a:solidFill>
                <a:latin typeface="Book Antiqua" panose="02040602050305030304" pitchFamily="18" charset="0"/>
                <a:hlinkClick r:id="rId6"/>
              </a:rPr>
              <a:t>FAO’S Gender-Lex</a:t>
            </a:r>
            <a:endParaRPr lang="en-US" dirty="0">
              <a:solidFill>
                <a:srgbClr val="002060"/>
              </a:solidFill>
              <a:latin typeface="Book Antiqua" panose="02040602050305030304" pitchFamily="18" charset="0"/>
            </a:endParaRPr>
          </a:p>
          <a:p>
            <a:pPr lvl="1"/>
            <a:r>
              <a:rPr lang="en-US" dirty="0">
                <a:solidFill>
                  <a:srgbClr val="002060"/>
                </a:solidFill>
                <a:latin typeface="Book Antiqua" panose="02040602050305030304" pitchFamily="18" charset="0"/>
                <a:hlinkClick r:id="rId7"/>
              </a:rPr>
              <a:t>Women’s Rights, Recommendations and Compliance Database</a:t>
            </a:r>
            <a:endParaRPr lang="en-US" dirty="0">
              <a:solidFill>
                <a:srgbClr val="002060"/>
              </a:solidFill>
              <a:latin typeface="Book Antiqua" panose="02040602050305030304" pitchFamily="18" charset="0"/>
            </a:endParaRPr>
          </a:p>
          <a:p>
            <a:pPr lvl="1"/>
            <a:r>
              <a:rPr lang="en-US" dirty="0">
                <a:solidFill>
                  <a:srgbClr val="002060"/>
                </a:solidFill>
                <a:latin typeface="Book Antiqua" panose="02040602050305030304" pitchFamily="18" charset="0"/>
                <a:hlinkClick r:id="rId8"/>
              </a:rPr>
              <a:t>OECD’s Social Institutions and Gender Index </a:t>
            </a:r>
            <a:r>
              <a:rPr lang="en-US" dirty="0">
                <a:solidFill>
                  <a:srgbClr val="002060"/>
                </a:solidFill>
                <a:latin typeface="Book Antiqua" panose="02040602050305030304" pitchFamily="18" charset="0"/>
              </a:rPr>
              <a:t>(laws, social norms and practices in 179 countries)</a:t>
            </a:r>
          </a:p>
          <a:p>
            <a:pPr lvl="1"/>
            <a:r>
              <a:rPr lang="en-US" dirty="0">
                <a:solidFill>
                  <a:srgbClr val="002060"/>
                </a:solidFill>
                <a:latin typeface="Book Antiqua" panose="02040602050305030304" pitchFamily="18" charset="0"/>
                <a:hlinkClick r:id="rId9"/>
              </a:rPr>
              <a:t>Our World in Data</a:t>
            </a:r>
            <a:r>
              <a:rPr lang="en-US" dirty="0">
                <a:solidFill>
                  <a:srgbClr val="002060"/>
                </a:solidFill>
                <a:latin typeface="Book Antiqua" panose="02040602050305030304" pitchFamily="18" charset="0"/>
              </a:rPr>
              <a:t> on women’s rights</a:t>
            </a:r>
          </a:p>
          <a:p>
            <a:pPr lvl="1"/>
            <a:endParaRPr lang="en-US" dirty="0">
              <a:solidFill>
                <a:srgbClr val="002060"/>
              </a:solidFill>
              <a:latin typeface="Book Antiqua" panose="02040602050305030304" pitchFamily="18" charset="0"/>
            </a:endParaRPr>
          </a:p>
          <a:p>
            <a:pPr lvl="1"/>
            <a:endParaRPr lang="en-US"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AD87C18A-FFF7-8EBE-06DA-18506D6646C9}"/>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5F3AF76D-1BD6-909A-9867-6A1A86D4291B}"/>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15</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F1F376A1-22F8-85F1-3CBC-8A2053024BA9}"/>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spTree>
    <p:extLst>
      <p:ext uri="{BB962C8B-B14F-4D97-AF65-F5344CB8AC3E}">
        <p14:creationId xmlns:p14="http://schemas.microsoft.com/office/powerpoint/2010/main" val="362434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1104A-9CFE-26EA-2971-58BE7F9E4D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C77643-636F-3398-146A-31DAED6FADED}"/>
              </a:ext>
            </a:extLst>
          </p:cNvPr>
          <p:cNvSpPr>
            <a:spLocks noGrp="1"/>
          </p:cNvSpPr>
          <p:nvPr>
            <p:ph type="title"/>
          </p:nvPr>
        </p:nvSpPr>
        <p:spPr>
          <a:xfrm>
            <a:off x="0" y="319937"/>
            <a:ext cx="9143999" cy="769246"/>
          </a:xfrm>
        </p:spPr>
        <p:txBody>
          <a:bodyPr/>
          <a:lstStyle/>
          <a:p>
            <a:r>
              <a:rPr lang="en-US" b="1" dirty="0">
                <a:latin typeface="Book Antiqua" panose="02040602050305030304" pitchFamily="18" charset="0"/>
              </a:rPr>
              <a:t>Questions</a:t>
            </a:r>
          </a:p>
        </p:txBody>
      </p:sp>
      <p:sp>
        <p:nvSpPr>
          <p:cNvPr id="3" name="Content Placeholder 2">
            <a:extLst>
              <a:ext uri="{FF2B5EF4-FFF2-40B4-BE49-F238E27FC236}">
                <a16:creationId xmlns:a16="http://schemas.microsoft.com/office/drawing/2014/main" id="{ED21F34B-2B29-1666-4063-F07D166EDA46}"/>
              </a:ext>
            </a:extLst>
          </p:cNvPr>
          <p:cNvSpPr>
            <a:spLocks noGrp="1"/>
          </p:cNvSpPr>
          <p:nvPr>
            <p:ph idx="1"/>
          </p:nvPr>
        </p:nvSpPr>
        <p:spPr>
          <a:xfrm>
            <a:off x="264458" y="1586658"/>
            <a:ext cx="8624048" cy="4463306"/>
          </a:xfrm>
        </p:spPr>
        <p:txBody>
          <a:bodyPr>
            <a:normAutofit/>
          </a:bodyPr>
          <a:lstStyle/>
          <a:p>
            <a:pPr marL="349250" lvl="1" indent="0">
              <a:buNone/>
            </a:pPr>
            <a:endParaRPr lang="en-US" dirty="0">
              <a:solidFill>
                <a:srgbClr val="002060"/>
              </a:solidFill>
              <a:latin typeface="Book Antiqua" panose="02040602050305030304" pitchFamily="18" charset="0"/>
            </a:endParaRPr>
          </a:p>
          <a:p>
            <a:pPr marL="349250" lvl="1" indent="0">
              <a:buNone/>
            </a:pPr>
            <a:r>
              <a:rPr lang="en-US" b="1" dirty="0">
                <a:solidFill>
                  <a:srgbClr val="002060"/>
                </a:solidFill>
                <a:latin typeface="Book Antiqua" panose="02040602050305030304" pitchFamily="18" charset="0"/>
              </a:rPr>
              <a:t>THANK YOU!!!</a:t>
            </a:r>
          </a:p>
          <a:p>
            <a:pPr marL="349250" lvl="1" indent="0">
              <a:buNone/>
            </a:pPr>
            <a:endParaRPr lang="en-US" b="1" dirty="0">
              <a:solidFill>
                <a:srgbClr val="002060"/>
              </a:solidFill>
              <a:latin typeface="Book Antiqua" panose="02040602050305030304" pitchFamily="18" charset="0"/>
            </a:endParaRPr>
          </a:p>
          <a:p>
            <a:pPr marL="349250" lvl="1" indent="0">
              <a:buNone/>
            </a:pPr>
            <a:r>
              <a:rPr lang="en-US" b="1" dirty="0">
                <a:solidFill>
                  <a:srgbClr val="002060"/>
                </a:solidFill>
                <a:latin typeface="Book Antiqua" panose="02040602050305030304" pitchFamily="18" charset="0"/>
              </a:rPr>
              <a:t>Contact:</a:t>
            </a:r>
          </a:p>
          <a:p>
            <a:pPr marL="349250" lvl="1" indent="0">
              <a:buNone/>
            </a:pPr>
            <a:r>
              <a:rPr lang="en-US" dirty="0">
                <a:solidFill>
                  <a:srgbClr val="002060"/>
                </a:solidFill>
                <a:latin typeface="Book Antiqua" panose="02040602050305030304" pitchFamily="18" charset="0"/>
              </a:rPr>
              <a:t>Mousumi Sarkar</a:t>
            </a:r>
          </a:p>
          <a:p>
            <a:pPr marL="349250" lvl="1" indent="0">
              <a:buNone/>
            </a:pPr>
            <a:r>
              <a:rPr lang="en-US" dirty="0">
                <a:solidFill>
                  <a:srgbClr val="002060"/>
                </a:solidFill>
                <a:latin typeface="Book Antiqua" panose="02040602050305030304" pitchFamily="18" charset="0"/>
                <a:hlinkClick r:id="rId3"/>
              </a:rPr>
              <a:t>wellworldsolutions@outlook.com</a:t>
            </a:r>
            <a:endParaRPr lang="en-US" dirty="0">
              <a:solidFill>
                <a:srgbClr val="002060"/>
              </a:solidFill>
              <a:latin typeface="Book Antiqua" panose="02040602050305030304" pitchFamily="18" charset="0"/>
            </a:endParaRPr>
          </a:p>
          <a:p>
            <a:pPr marL="349250" lvl="1" indent="0">
              <a:buNone/>
            </a:pPr>
            <a:r>
              <a:rPr lang="en-US" dirty="0">
                <a:solidFill>
                  <a:srgbClr val="002060"/>
                </a:solidFill>
                <a:latin typeface="Book Antiqua" panose="02040602050305030304" pitchFamily="18" charset="0"/>
                <a:hlinkClick r:id="rId4"/>
              </a:rPr>
              <a:t>www.wellworldsolutions.com</a:t>
            </a:r>
            <a:r>
              <a:rPr lang="en-US" dirty="0">
                <a:solidFill>
                  <a:srgbClr val="002060"/>
                </a:solidFill>
                <a:latin typeface="Book Antiqua" panose="02040602050305030304" pitchFamily="18" charset="0"/>
              </a:rPr>
              <a:t> </a:t>
            </a:r>
          </a:p>
          <a:p>
            <a:pPr lvl="1"/>
            <a:endParaRPr lang="en-US" dirty="0">
              <a:solidFill>
                <a:srgbClr val="002060"/>
              </a:solidFill>
              <a:latin typeface="Book Antiqua" panose="02040602050305030304" pitchFamily="18" charset="0"/>
            </a:endParaRPr>
          </a:p>
        </p:txBody>
      </p:sp>
      <p:sp>
        <p:nvSpPr>
          <p:cNvPr id="4" name="Date Placeholder 3">
            <a:extLst>
              <a:ext uri="{FF2B5EF4-FFF2-40B4-BE49-F238E27FC236}">
                <a16:creationId xmlns:a16="http://schemas.microsoft.com/office/drawing/2014/main" id="{037E9964-7F46-73DE-563E-6391D781479E}"/>
              </a:ext>
            </a:extLst>
          </p:cNvPr>
          <p:cNvSpPr>
            <a:spLocks noGrp="1"/>
          </p:cNvSpPr>
          <p:nvPr>
            <p:ph type="dt" sz="half" idx="10"/>
          </p:nvPr>
        </p:nvSpPr>
        <p:spPr/>
        <p:txBody>
          <a:bodyPr/>
          <a:lstStyle/>
          <a:p>
            <a:r>
              <a:rPr lang="en-US" dirty="0">
                <a:solidFill>
                  <a:srgbClr val="E0ECFF"/>
                </a:solidFill>
                <a:latin typeface="Book Antiqua" panose="02040602050305030304" pitchFamily="18" charset="0"/>
                <a:cs typeface="Book Antiqua"/>
              </a:rPr>
              <a:t>May 8, 2025</a:t>
            </a:r>
          </a:p>
        </p:txBody>
      </p:sp>
      <p:sp>
        <p:nvSpPr>
          <p:cNvPr id="5" name="Slide Number Placeholder 4">
            <a:extLst>
              <a:ext uri="{FF2B5EF4-FFF2-40B4-BE49-F238E27FC236}">
                <a16:creationId xmlns:a16="http://schemas.microsoft.com/office/drawing/2014/main" id="{B6D84CEA-22D8-9BCF-00C7-2936D36CD478}"/>
              </a:ext>
            </a:extLst>
          </p:cNvPr>
          <p:cNvSpPr>
            <a:spLocks noGrp="1"/>
          </p:cNvSpPr>
          <p:nvPr>
            <p:ph type="sldNum" sz="quarter" idx="12"/>
          </p:nvPr>
        </p:nvSpPr>
        <p:spPr/>
        <p:txBody>
          <a:bodyPr/>
          <a:lstStyle/>
          <a:p>
            <a:fld id="{E7CF5430-95DF-984C-9DE7-24B4B763C536}" type="slidenum">
              <a:rPr lang="en-US" sz="1100" smtClean="0">
                <a:solidFill>
                  <a:srgbClr val="E0ECFF"/>
                </a:solidFill>
                <a:latin typeface="Book Antiqua" panose="02040602050305030304" pitchFamily="18" charset="0"/>
                <a:cs typeface="Book Antiqua"/>
              </a:rPr>
              <a:pPr/>
              <a:t>16</a:t>
            </a:fld>
            <a:endParaRPr lang="en-US" sz="1100" dirty="0">
              <a:solidFill>
                <a:srgbClr val="E0ECFF"/>
              </a:solidFill>
              <a:latin typeface="Book Antiqua" panose="02040602050305030304" pitchFamily="18" charset="0"/>
              <a:cs typeface="Book Antiqua"/>
            </a:endParaRPr>
          </a:p>
        </p:txBody>
      </p:sp>
      <p:sp>
        <p:nvSpPr>
          <p:cNvPr id="6" name="Footer Placeholder 5">
            <a:extLst>
              <a:ext uri="{FF2B5EF4-FFF2-40B4-BE49-F238E27FC236}">
                <a16:creationId xmlns:a16="http://schemas.microsoft.com/office/drawing/2014/main" id="{FE6F86D8-F92F-4312-17AB-8CAE45FF80C3}"/>
              </a:ext>
            </a:extLst>
          </p:cNvPr>
          <p:cNvSpPr>
            <a:spLocks noGrp="1"/>
          </p:cNvSpPr>
          <p:nvPr>
            <p:ph type="ftr" sz="quarter" idx="11"/>
          </p:nvPr>
        </p:nvSpPr>
        <p:spPr>
          <a:xfrm>
            <a:off x="264458" y="6275668"/>
            <a:ext cx="6630139" cy="365125"/>
          </a:xfrm>
        </p:spPr>
        <p:txBody>
          <a:bodyPr/>
          <a:lstStyle/>
          <a:p>
            <a:r>
              <a:rPr lang="en-US" dirty="0">
                <a:solidFill>
                  <a:srgbClr val="E0ECFF"/>
                </a:solidFill>
                <a:latin typeface="Book Antiqua" panose="02040602050305030304" pitchFamily="18" charset="0"/>
                <a:cs typeface="Book Antiqua"/>
              </a:rPr>
              <a:t>Well World Solutions, LLC				Alternative Data Sources</a:t>
            </a:r>
          </a:p>
        </p:txBody>
      </p:sp>
      <p:pic>
        <p:nvPicPr>
          <p:cNvPr id="7" name="Picture 6">
            <a:extLst>
              <a:ext uri="{FF2B5EF4-FFF2-40B4-BE49-F238E27FC236}">
                <a16:creationId xmlns:a16="http://schemas.microsoft.com/office/drawing/2014/main" id="{9A73FA33-C8A6-014D-18C1-26ACD907D1A7}"/>
              </a:ext>
            </a:extLst>
          </p:cNvPr>
          <p:cNvPicPr>
            <a:picLocks noChangeAspect="1"/>
          </p:cNvPicPr>
          <p:nvPr/>
        </p:nvPicPr>
        <p:blipFill>
          <a:blip r:embed="rId5"/>
          <a:stretch>
            <a:fillRect/>
          </a:stretch>
        </p:blipFill>
        <p:spPr>
          <a:xfrm>
            <a:off x="5275411" y="1128622"/>
            <a:ext cx="3868588" cy="5107607"/>
          </a:xfrm>
          <a:prstGeom prst="rect">
            <a:avLst/>
          </a:prstGeom>
        </p:spPr>
      </p:pic>
    </p:spTree>
    <p:extLst>
      <p:ext uri="{BB962C8B-B14F-4D97-AF65-F5344CB8AC3E}">
        <p14:creationId xmlns:p14="http://schemas.microsoft.com/office/powerpoint/2010/main" val="24818418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403</TotalTime>
  <Words>2352</Words>
  <Application>Microsoft Macintosh PowerPoint</Application>
  <PresentationFormat>On-screen Show (4:3)</PresentationFormat>
  <Paragraphs>174</Paragraphs>
  <Slides>16</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Aptos</vt:lpstr>
      <vt:lpstr>Aptos Display</vt:lpstr>
      <vt:lpstr>Arial</vt:lpstr>
      <vt:lpstr>Book Antiqua</vt:lpstr>
      <vt:lpstr>Calibri</vt:lpstr>
      <vt:lpstr>Courier New</vt:lpstr>
      <vt:lpstr>News Gothic MT</vt:lpstr>
      <vt:lpstr>Times New Roman</vt:lpstr>
      <vt:lpstr>Wingdings 2</vt:lpstr>
      <vt:lpstr>Breeze</vt:lpstr>
      <vt:lpstr>Custom Design</vt:lpstr>
      <vt:lpstr>The DHS is Gone – Now What? Alternative Data Sources</vt:lpstr>
      <vt:lpstr>Agenda</vt:lpstr>
      <vt:lpstr>Reasons for Child Marriage</vt:lpstr>
      <vt:lpstr>Reasons for Child Marriage</vt:lpstr>
      <vt:lpstr>Theory of Change</vt:lpstr>
      <vt:lpstr>Drivers of Change</vt:lpstr>
      <vt:lpstr>Metrics of Interest: Impact Indicators</vt:lpstr>
      <vt:lpstr>Metrics of Interest: Outcome Indicators</vt:lpstr>
      <vt:lpstr>Data Sources</vt:lpstr>
      <vt:lpstr>Data Sources: UN Surveys</vt:lpstr>
      <vt:lpstr>Data Sources: World Bank Surveys</vt:lpstr>
      <vt:lpstr>Data Sources: Norms Surveys</vt:lpstr>
      <vt:lpstr>Data Sources: Other Surveys</vt:lpstr>
      <vt:lpstr>Data Sources: Administrative Data</vt:lpstr>
      <vt:lpstr>Data Sources: Laws and Regulations</vt:lpstr>
      <vt:lpstr>Questions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 Survey of CDA Credential Holders: Key Findings</dc:title>
  <dc:creator>Mousumi Sarkar</dc:creator>
  <cp:lastModifiedBy>M S</cp:lastModifiedBy>
  <cp:revision>12</cp:revision>
  <dcterms:created xsi:type="dcterms:W3CDTF">2018-05-30T00:36:42Z</dcterms:created>
  <dcterms:modified xsi:type="dcterms:W3CDTF">2025-05-06T23:36:35Z</dcterms:modified>
</cp:coreProperties>
</file>