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23"/>
  </p:notesMasterIdLst>
  <p:sldIdLst>
    <p:sldId id="256" r:id="rId2"/>
    <p:sldId id="257" r:id="rId3"/>
    <p:sldId id="258" r:id="rId4"/>
    <p:sldId id="260" r:id="rId5"/>
    <p:sldId id="259"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7" r:id="rId21"/>
    <p:sldId id="276" r:id="rId22"/>
  </p:sldIdLst>
  <p:sldSz cx="9144000" cy="6858000" type="screen4x3"/>
  <p:notesSz cx="6858000" cy="9144000"/>
  <p:embeddedFontLst>
    <p:embeddedFont>
      <p:font typeface="Book Antiqua" panose="02040602050305030304" pitchFamily="18" charset="0"/>
      <p:regular r:id="rId24"/>
      <p:bold r:id="rId25"/>
      <p:italic r:id="rId26"/>
      <p:boldItalic r:id="rId27"/>
    </p:embeddedFont>
    <p:embeddedFont>
      <p:font typeface="EB Garamond" pitchFamily="2" charset="0"/>
      <p:regular r:id="rId28"/>
      <p:bold r:id="rId29"/>
      <p:italic r:id="rId30"/>
      <p:boldItalic r:id="rId31"/>
    </p:embeddedFont>
    <p:embeddedFont>
      <p:font typeface="Garamond" panose="02020404030301010803" pitchFamily="18" charset="0"/>
      <p:regular r:id="rId32"/>
      <p:bold r:id="rId33"/>
      <p:italic r:id="rId34"/>
      <p:boldItalic r:id="rId35"/>
    </p:embeddedFont>
    <p:embeddedFont>
      <p:font typeface="Source Sans Pro" panose="020B0503030403020204" pitchFamily="3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jiln5FSYjKUAdWJtNWDeX4kq9a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5951C4F-9440-420D-BEF9-68A85E26C9D7}">
  <a:tblStyle styleId="{55951C4F-9440-420D-BEF9-68A85E26C9D7}" styleName="Table_0">
    <a:wholeTbl>
      <a:tcTxStyle b="off" i="off">
        <a:font>
          <a:latin typeface="News Gothic MT"/>
          <a:ea typeface="News Gothic MT"/>
          <a:cs typeface="News Gothic M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News Gothic MT"/>
          <a:ea typeface="News Gothic MT"/>
          <a:cs typeface="News Gothic MT"/>
        </a:font>
        <a:schemeClr val="lt1"/>
      </a:tcTxStyle>
      <a:tcStyle>
        <a:tcBdr/>
        <a:fill>
          <a:solidFill>
            <a:schemeClr val="accent1"/>
          </a:solidFill>
        </a:fill>
      </a:tcStyle>
    </a:lastCol>
    <a:firstCol>
      <a:tcTxStyle b="on" i="off">
        <a:font>
          <a:latin typeface="News Gothic MT"/>
          <a:ea typeface="News Gothic MT"/>
          <a:cs typeface="News Gothic MT"/>
        </a:font>
        <a:schemeClr val="lt1"/>
      </a:tcTxStyle>
      <a:tcStyle>
        <a:tcBdr/>
        <a:fill>
          <a:solidFill>
            <a:schemeClr val="accent1"/>
          </a:solidFill>
        </a:fill>
      </a:tcStyle>
    </a:firstCol>
    <a:lastRow>
      <a:tcTxStyle b="on" i="off">
        <a:font>
          <a:latin typeface="News Gothic MT"/>
          <a:ea typeface="News Gothic MT"/>
          <a:cs typeface="News Gothic M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News Gothic MT"/>
          <a:ea typeface="News Gothic MT"/>
          <a:cs typeface="News Gothic M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6"/>
    <p:restoredTop sz="81702" autoAdjust="0"/>
  </p:normalViewPr>
  <p:slideViewPr>
    <p:cSldViewPr snapToGrid="0">
      <p:cViewPr>
        <p:scale>
          <a:sx n="110" d="100"/>
          <a:sy n="110" d="100"/>
        </p:scale>
        <p:origin x="1464"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 of youth who were not employed but are currently employed; ad # of youth who were employed before and who have higher earnings now (better employment).</a:t>
            </a:r>
            <a:endParaRPr/>
          </a:p>
        </p:txBody>
      </p:sp>
      <p:sp>
        <p:nvSpPr>
          <p:cNvPr id="115" name="Google Shape;115;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Decent versus Vulnerable work or Standard versus Non-standard work? Does getting paid in chickens count? ILO definition calls for having worked for pay or for profit for at least 1 hour within a specified time span.  Is the 1 hour necessary? What does pay or for profit mean.</a:t>
            </a:r>
            <a:endParaRPr/>
          </a:p>
          <a:p>
            <a:pPr marL="0" lvl="0" indent="0" algn="l" rtl="0">
              <a:spcBef>
                <a:spcPts val="0"/>
              </a:spcBef>
              <a:spcAft>
                <a:spcPts val="0"/>
              </a:spcAft>
              <a:buNone/>
            </a:pPr>
            <a:r>
              <a:rPr lang="en-US"/>
              <a:t>Recall bias – those working irregular hours, in non-standard work or those who are self-employed are particularly prone to recall bias and have difficulty reporting hour works or amount earned accurately.  This is particularly true for youth. Also research has shown that current circumstances may influence recall.</a:t>
            </a:r>
            <a:endParaRPr/>
          </a:p>
          <a:p>
            <a:pPr marL="0" lvl="0" indent="0" algn="l" rtl="0">
              <a:spcBef>
                <a:spcPts val="0"/>
              </a:spcBef>
              <a:spcAft>
                <a:spcPts val="0"/>
              </a:spcAft>
              <a:buNone/>
            </a:pPr>
            <a:r>
              <a:rPr lang="en-US"/>
              <a:t>Decision was to use LSMS as base.</a:t>
            </a:r>
            <a:endParaRPr/>
          </a:p>
          <a:p>
            <a:pPr marL="0" lvl="0" indent="0" algn="l" rtl="0">
              <a:spcBef>
                <a:spcPts val="0"/>
              </a:spcBef>
              <a:spcAft>
                <a:spcPts val="0"/>
              </a:spcAft>
              <a:buNone/>
            </a:pPr>
            <a:r>
              <a:rPr lang="en-US"/>
              <a:t>Several instruments measure these concepts in OECD countries such as the </a:t>
            </a:r>
            <a:r>
              <a:rPr lang="en-US" b="1"/>
              <a:t>European Working Conditions Survey</a:t>
            </a:r>
            <a:r>
              <a:rPr lang="en-US"/>
              <a:t>, but there has been little work done in the developmental economy context on these concepts. </a:t>
            </a:r>
            <a:endParaRPr/>
          </a:p>
          <a:p>
            <a:pPr marL="0" lvl="0" indent="0" algn="l" rtl="0">
              <a:spcBef>
                <a:spcPts val="0"/>
              </a:spcBef>
              <a:spcAft>
                <a:spcPts val="0"/>
              </a:spcAft>
              <a:buNone/>
            </a:pPr>
            <a:r>
              <a:rPr lang="en-US"/>
              <a:t>Differences in not just terms but also in understanding of concepts (example, interpreting last month).</a:t>
            </a:r>
            <a:endParaRPr/>
          </a:p>
        </p:txBody>
      </p:sp>
      <p:sp>
        <p:nvSpPr>
          <p:cNvPr id="135" name="Google Shape;135;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dirty="0"/>
              <a:t># of youth who were not employed but are currently employed; ad # of youth who were employed before and who have higher earnings now (better employment).</a:t>
            </a:r>
            <a:endParaRPr dirty="0"/>
          </a:p>
        </p:txBody>
      </p:sp>
      <p:sp>
        <p:nvSpPr>
          <p:cNvPr id="125" name="Google Shape;125;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472ac73618_0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g3472ac73618_0_9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Decent versus Vulnerable work or Standard versus Non-standard work? Does getting paid in chickens count? ILO definition calls for having worked for pay or for profit for at least 1 hour within a specified time span.  Is the 1 hour necessary? What does pay or for profit mean.</a:t>
            </a:r>
            <a:endParaRPr/>
          </a:p>
          <a:p>
            <a:pPr marL="0" lvl="0" indent="0" algn="l" rtl="0">
              <a:spcBef>
                <a:spcPts val="0"/>
              </a:spcBef>
              <a:spcAft>
                <a:spcPts val="0"/>
              </a:spcAft>
              <a:buNone/>
            </a:pPr>
            <a:r>
              <a:rPr lang="en-US"/>
              <a:t>Recall bias – those working irregular hours, in non-standard work or those who are self-employed are particularly prone to recall bias and have difficulty reporting hour works or amount earned accurately.  This is particularly true for youth. Also research has shown that current circumstances may influence recall.</a:t>
            </a:r>
            <a:endParaRPr/>
          </a:p>
          <a:p>
            <a:pPr marL="0" lvl="0" indent="0" algn="l" rtl="0">
              <a:spcBef>
                <a:spcPts val="0"/>
              </a:spcBef>
              <a:spcAft>
                <a:spcPts val="0"/>
              </a:spcAft>
              <a:buNone/>
            </a:pPr>
            <a:r>
              <a:rPr lang="en-US"/>
              <a:t>Decision was to use LSMS as base.</a:t>
            </a:r>
            <a:endParaRPr/>
          </a:p>
          <a:p>
            <a:pPr marL="0" lvl="0" indent="0" algn="l" rtl="0">
              <a:spcBef>
                <a:spcPts val="0"/>
              </a:spcBef>
              <a:spcAft>
                <a:spcPts val="0"/>
              </a:spcAft>
              <a:buNone/>
            </a:pPr>
            <a:r>
              <a:rPr lang="en-US"/>
              <a:t>Several instruments measure these concepts in OECD countries such as the </a:t>
            </a:r>
            <a:r>
              <a:rPr lang="en-US" b="1"/>
              <a:t>European Working Conditions Survey</a:t>
            </a:r>
            <a:r>
              <a:rPr lang="en-US"/>
              <a:t>, but there has been little work done in the developmental economy context on these concepts. </a:t>
            </a:r>
            <a:endParaRPr/>
          </a:p>
          <a:p>
            <a:pPr marL="0" lvl="0" indent="0" algn="l" rtl="0">
              <a:spcBef>
                <a:spcPts val="0"/>
              </a:spcBef>
              <a:spcAft>
                <a:spcPts val="0"/>
              </a:spcAft>
              <a:buNone/>
            </a:pPr>
            <a:r>
              <a:rPr lang="en-US"/>
              <a:t>Differences in not just terms but also in understanding of concepts (example, interpreting last month).</a:t>
            </a:r>
            <a:endParaRPr/>
          </a:p>
        </p:txBody>
      </p:sp>
      <p:sp>
        <p:nvSpPr>
          <p:cNvPr id="145" name="Google Shape;145;g3472ac73618_0_9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55" name="Google Shape;155;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dirty="0"/>
          </a:p>
        </p:txBody>
      </p:sp>
      <p:sp>
        <p:nvSpPr>
          <p:cNvPr id="165" name="Google Shape;165;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472ac7361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g3472ac7361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g3472ac73618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472ac73618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3472ac73618_0_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g3472ac73618_0_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472ac73618_0_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g3472ac73618_0_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g3472ac73618_0_6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472ac73618_0_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g3472ac73618_0_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g3472ac73618_0_8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37" name="Google Shape;237;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472ac73618_0_1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g3472ac73618_0_1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of youth who were not employed but are currently employed; ad # of youth who were employed before and who have higher earnings now (better employment).</a:t>
            </a:r>
            <a:endParaRPr/>
          </a:p>
        </p:txBody>
      </p:sp>
      <p:sp>
        <p:nvSpPr>
          <p:cNvPr id="247" name="Google Shape;247;g3472ac73618_0_1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472ac73618_0_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g3472ac73618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Mention that this assumes they understand the nature of the program in question in the first place.</a:t>
            </a:r>
            <a:endParaRPr dirty="0"/>
          </a:p>
        </p:txBody>
      </p:sp>
      <p:sp>
        <p:nvSpPr>
          <p:cNvPr id="257" name="Google Shape;257;g3472ac73618_0_4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67" name="Google Shape;267;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472ac73618_0_1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g3472ac73618_0_1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g3472ac73618_0_1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dirty="0"/>
              <a:t>Mali – may speak to specific cultural context and may differ elsewhere.</a:t>
            </a:r>
            <a:endParaRPr dirty="0"/>
          </a:p>
        </p:txBody>
      </p:sp>
      <p:sp>
        <p:nvSpPr>
          <p:cNvPr id="289" name="Google Shape;289;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472ac73618_0_1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g3472ac73618_0_1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Talk about Gates and experiment planned</a:t>
            </a:r>
            <a:endParaRPr dirty="0"/>
          </a:p>
        </p:txBody>
      </p:sp>
      <p:sp>
        <p:nvSpPr>
          <p:cNvPr id="300" name="Google Shape;300;g3472ac73618_0_13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a:extLst>
            <a:ext uri="{FF2B5EF4-FFF2-40B4-BE49-F238E27FC236}">
              <a16:creationId xmlns:a16="http://schemas.microsoft.com/office/drawing/2014/main" id="{ECE6089C-FFBB-D082-6ABA-500C334A029B}"/>
            </a:ext>
          </a:extLst>
        </p:cNvPr>
        <p:cNvGrpSpPr/>
        <p:nvPr/>
      </p:nvGrpSpPr>
      <p:grpSpPr>
        <a:xfrm>
          <a:off x="0" y="0"/>
          <a:ext cx="0" cy="0"/>
          <a:chOff x="0" y="0"/>
          <a:chExt cx="0" cy="0"/>
        </a:xfrm>
      </p:grpSpPr>
      <p:sp>
        <p:nvSpPr>
          <p:cNvPr id="298" name="Google Shape;298;g3472ac73618_0_132:notes">
            <a:extLst>
              <a:ext uri="{FF2B5EF4-FFF2-40B4-BE49-F238E27FC236}">
                <a16:creationId xmlns:a16="http://schemas.microsoft.com/office/drawing/2014/main" id="{070742DD-8116-173A-16D9-DCC824AE5C63}"/>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g3472ac73618_0_132:notes">
            <a:extLst>
              <a:ext uri="{FF2B5EF4-FFF2-40B4-BE49-F238E27FC236}">
                <a16:creationId xmlns:a16="http://schemas.microsoft.com/office/drawing/2014/main" id="{C4854AF8-CDC8-8E42-6EAE-6D1C25C9EF6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Talk about Gates and experiment planned</a:t>
            </a:r>
            <a:endParaRPr dirty="0"/>
          </a:p>
        </p:txBody>
      </p:sp>
      <p:sp>
        <p:nvSpPr>
          <p:cNvPr id="300" name="Google Shape;300;g3472ac73618_0_132:notes">
            <a:extLst>
              <a:ext uri="{FF2B5EF4-FFF2-40B4-BE49-F238E27FC236}">
                <a16:creationId xmlns:a16="http://schemas.microsoft.com/office/drawing/2014/main" id="{4E77BF95-DB7D-9112-CC51-0F67975BCB9E}"/>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3526374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11" name="Google Shape;311;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3"/>
          <p:cNvSpPr/>
          <p:nvPr/>
        </p:nvSpPr>
        <p:spPr>
          <a:xfrm>
            <a:off x="1328166" y="1295400"/>
            <a:ext cx="6487668" cy="3152887"/>
          </a:xfrm>
          <a:prstGeom prst="rect">
            <a:avLst/>
          </a:prstGeom>
          <a:noFill/>
          <a:ln w="9525" cap="flat" cmpd="sng">
            <a:solidFill>
              <a:schemeClr val="dk1"/>
            </a:solidFill>
            <a:prstDash val="solid"/>
            <a:round/>
            <a:headEnd type="none" w="sm" len="sm"/>
            <a:tailEnd type="none" w="sm" len="sm"/>
          </a:ln>
          <a:effectLst>
            <a:outerShdw blurRad="63500" sx="100500" sy="100500" algn="ctr" rotWithShape="0">
              <a:srgbClr val="000000">
                <a:alpha val="49803"/>
              </a:srgbClr>
            </a:outerShdw>
          </a:effectLst>
        </p:spPr>
        <p:txBody>
          <a:bodyPr spcFirstLastPara="1" wrap="square" lIns="91425" tIns="45700" rIns="91425" bIns="45700" anchor="t" anchorCtr="0">
            <a:normAutofit/>
          </a:bodyPr>
          <a:lstStyle/>
          <a:p>
            <a:pPr marL="0" marR="0" lvl="0" indent="0" algn="l" rtl="0">
              <a:spcBef>
                <a:spcPts val="0"/>
              </a:spcBef>
              <a:spcAft>
                <a:spcPts val="0"/>
              </a:spcAft>
              <a:buClr>
                <a:srgbClr val="93B3D7"/>
              </a:buClr>
              <a:buSzPts val="3520"/>
              <a:buFont typeface="Noto Sans Symbols"/>
              <a:buNone/>
            </a:pPr>
            <a:endParaRPr sz="3200" b="0" i="0" u="none" strike="noStrike" cap="none">
              <a:solidFill>
                <a:srgbClr val="FEFEFE"/>
              </a:solidFill>
              <a:latin typeface="Source Sans Pro"/>
              <a:ea typeface="Source Sans Pro"/>
              <a:cs typeface="Source Sans Pro"/>
              <a:sym typeface="Source Sans Pro"/>
            </a:endParaRPr>
          </a:p>
        </p:txBody>
      </p:sp>
      <p:sp>
        <p:nvSpPr>
          <p:cNvPr id="17" name="Google Shape;17;p13"/>
          <p:cNvSpPr txBox="1">
            <a:spLocks noGrp="1"/>
          </p:cNvSpPr>
          <p:nvPr>
            <p:ph type="ctrTitle"/>
          </p:nvPr>
        </p:nvSpPr>
        <p:spPr>
          <a:xfrm>
            <a:off x="1322921" y="1523999"/>
            <a:ext cx="6498158" cy="1724867"/>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rgbClr val="93B3D7"/>
              </a:buClr>
              <a:buSzPts val="5060"/>
              <a:buFont typeface="Noto Sans Symbols"/>
              <a:buNone/>
              <a:defRPr sz="4600">
                <a:solidFill>
                  <a:schemeClr val="accent1"/>
                </a:solidFill>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13"/>
          <p:cNvSpPr txBox="1">
            <a:spLocks noGrp="1"/>
          </p:cNvSpPr>
          <p:nvPr>
            <p:ph type="subTitle" idx="1"/>
          </p:nvPr>
        </p:nvSpPr>
        <p:spPr>
          <a:xfrm>
            <a:off x="1322921" y="3299012"/>
            <a:ext cx="6498159" cy="916641"/>
          </a:xfrm>
          <a:prstGeom prst="rect">
            <a:avLst/>
          </a:prstGeom>
          <a:noFill/>
          <a:ln>
            <a:noFill/>
          </a:ln>
        </p:spPr>
        <p:txBody>
          <a:bodyPr spcFirstLastPara="1" wrap="square" lIns="91425" tIns="45700" rIns="91425" bIns="45700" anchor="t" anchorCtr="0">
            <a:normAutofit/>
          </a:bodyPr>
          <a:lstStyle>
            <a:lvl1pPr lvl="0" algn="ctr">
              <a:spcBef>
                <a:spcPts val="300"/>
              </a:spcBef>
              <a:spcAft>
                <a:spcPts val="0"/>
              </a:spcAft>
              <a:buClr>
                <a:srgbClr val="93B3D7"/>
              </a:buClr>
              <a:buSzPts val="1980"/>
              <a:buFont typeface="Noto Sans Symbols"/>
              <a:buNone/>
              <a:defRPr sz="1800">
                <a:solidFill>
                  <a:schemeClr val="lt1"/>
                </a:solidFill>
                <a:latin typeface="Source Sans Pro"/>
                <a:ea typeface="Source Sans Pro"/>
                <a:cs typeface="Source Sans Pro"/>
                <a:sym typeface="Source Sans Pro"/>
              </a:defRPr>
            </a:lvl1pPr>
            <a:lvl2pPr lvl="1" algn="ctr">
              <a:spcBef>
                <a:spcPts val="600"/>
              </a:spcBef>
              <a:spcAft>
                <a:spcPts val="0"/>
              </a:spcAft>
              <a:buSzPts val="2420"/>
              <a:buNone/>
              <a:defRPr>
                <a:solidFill>
                  <a:schemeClr val="lt1"/>
                </a:solidFill>
              </a:defRPr>
            </a:lvl2pPr>
            <a:lvl3pPr lvl="2" algn="ctr">
              <a:spcBef>
                <a:spcPts val="600"/>
              </a:spcBef>
              <a:spcAft>
                <a:spcPts val="0"/>
              </a:spcAft>
              <a:buSzPts val="2200"/>
              <a:buNone/>
              <a:defRPr>
                <a:solidFill>
                  <a:schemeClr val="lt1"/>
                </a:solidFill>
              </a:defRPr>
            </a:lvl3pPr>
            <a:lvl4pPr lvl="3" algn="ctr">
              <a:spcBef>
                <a:spcPts val="600"/>
              </a:spcBef>
              <a:spcAft>
                <a:spcPts val="0"/>
              </a:spcAft>
              <a:buSzPts val="1980"/>
              <a:buNone/>
              <a:defRPr>
                <a:solidFill>
                  <a:schemeClr val="lt1"/>
                </a:solidFill>
              </a:defRPr>
            </a:lvl4pPr>
            <a:lvl5pPr lvl="4" algn="ctr">
              <a:spcBef>
                <a:spcPts val="600"/>
              </a:spcBef>
              <a:spcAft>
                <a:spcPts val="0"/>
              </a:spcAft>
              <a:buSzPts val="1980"/>
              <a:buNone/>
              <a:defRPr>
                <a:solidFill>
                  <a:schemeClr val="lt1"/>
                </a:solidFill>
              </a:defRPr>
            </a:lvl5pPr>
            <a:lvl6pPr lvl="5" algn="ctr">
              <a:spcBef>
                <a:spcPts val="400"/>
              </a:spcBef>
              <a:spcAft>
                <a:spcPts val="0"/>
              </a:spcAft>
              <a:buClr>
                <a:schemeClr val="lt1"/>
              </a:buClr>
              <a:buSzPts val="2000"/>
              <a:buNone/>
              <a:defRPr>
                <a:solidFill>
                  <a:schemeClr val="lt1"/>
                </a:solidFill>
              </a:defRPr>
            </a:lvl6pPr>
            <a:lvl7pPr lvl="6" algn="ctr">
              <a:spcBef>
                <a:spcPts val="400"/>
              </a:spcBef>
              <a:spcAft>
                <a:spcPts val="0"/>
              </a:spcAft>
              <a:buClr>
                <a:schemeClr val="lt1"/>
              </a:buClr>
              <a:buSzPts val="2000"/>
              <a:buNone/>
              <a:defRPr>
                <a:solidFill>
                  <a:schemeClr val="lt1"/>
                </a:solidFill>
              </a:defRPr>
            </a:lvl7pPr>
            <a:lvl8pPr lvl="7" algn="ctr">
              <a:spcBef>
                <a:spcPts val="400"/>
              </a:spcBef>
              <a:spcAft>
                <a:spcPts val="0"/>
              </a:spcAft>
              <a:buClr>
                <a:schemeClr val="lt1"/>
              </a:buClr>
              <a:buSzPts val="2000"/>
              <a:buNone/>
              <a:defRPr>
                <a:solidFill>
                  <a:schemeClr val="lt1"/>
                </a:solidFill>
              </a:defRPr>
            </a:lvl8pPr>
            <a:lvl9pPr lvl="8" algn="ctr">
              <a:spcBef>
                <a:spcPts val="400"/>
              </a:spcBef>
              <a:spcAft>
                <a:spcPts val="0"/>
              </a:spcAft>
              <a:buClr>
                <a:schemeClr val="lt1"/>
              </a:buClr>
              <a:buSzPts val="2000"/>
              <a:buNone/>
              <a:defRPr>
                <a:solidFill>
                  <a:schemeClr val="lt1"/>
                </a:solidFill>
              </a:defRPr>
            </a:lvl9pPr>
          </a:lstStyle>
          <a:p>
            <a:endParaRPr/>
          </a:p>
        </p:txBody>
      </p:sp>
      <p:sp>
        <p:nvSpPr>
          <p:cNvPr id="19" name="Google Shape;19;p13"/>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3"/>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14"/>
          <p:cNvSpPr txBox="1">
            <a:spLocks noGrp="1"/>
          </p:cNvSpPr>
          <p:nvPr>
            <p:ph type="title"/>
          </p:nvPr>
        </p:nvSpPr>
        <p:spPr>
          <a:xfrm>
            <a:off x="549275" y="107576"/>
            <a:ext cx="8042276" cy="1336956"/>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4"/>
          <p:cNvSpPr txBox="1">
            <a:spLocks noGrp="1"/>
          </p:cNvSpPr>
          <p:nvPr>
            <p:ph type="body" idx="1"/>
          </p:nvPr>
        </p:nvSpPr>
        <p:spPr>
          <a:xfrm>
            <a:off x="549275" y="1600201"/>
            <a:ext cx="8042276" cy="4343400"/>
          </a:xfrm>
          <a:prstGeom prst="rect">
            <a:avLst/>
          </a:prstGeom>
          <a:noFill/>
          <a:ln>
            <a:noFill/>
          </a:ln>
        </p:spPr>
        <p:txBody>
          <a:bodyPr spcFirstLastPara="1" wrap="square" lIns="91425" tIns="45700" rIns="91425" bIns="45700" anchor="t" anchorCtr="0">
            <a:normAutofit/>
          </a:bodyPr>
          <a:lstStyle>
            <a:lvl1pPr marL="457200" lvl="0" indent="-354330" algn="l">
              <a:spcBef>
                <a:spcPts val="2000"/>
              </a:spcBef>
              <a:spcAft>
                <a:spcPts val="0"/>
              </a:spcAft>
              <a:buSzPts val="1980"/>
              <a:buChar char="⚫"/>
              <a:defRPr/>
            </a:lvl1pPr>
            <a:lvl2pPr marL="914400" lvl="1" indent="-354330" algn="l">
              <a:spcBef>
                <a:spcPts val="600"/>
              </a:spcBef>
              <a:spcAft>
                <a:spcPts val="0"/>
              </a:spcAft>
              <a:buSzPts val="1980"/>
              <a:buChar char="⚫"/>
              <a:defRPr/>
            </a:lvl2pPr>
            <a:lvl3pPr marL="1371600" lvl="2" indent="-354330" algn="l">
              <a:spcBef>
                <a:spcPts val="600"/>
              </a:spcBef>
              <a:spcAft>
                <a:spcPts val="0"/>
              </a:spcAft>
              <a:buSzPts val="1980"/>
              <a:buChar char="⚫"/>
              <a:defRPr/>
            </a:lvl3pPr>
            <a:lvl4pPr marL="1828800" lvl="3" indent="-354330" algn="l">
              <a:spcBef>
                <a:spcPts val="600"/>
              </a:spcBef>
              <a:spcAft>
                <a:spcPts val="0"/>
              </a:spcAft>
              <a:buSzPts val="1980"/>
              <a:buChar char="⚫"/>
              <a:defRPr/>
            </a:lvl4pPr>
            <a:lvl5pPr marL="2286000" lvl="4" indent="-354329" algn="l">
              <a:spcBef>
                <a:spcPts val="600"/>
              </a:spcBef>
              <a:spcAft>
                <a:spcPts val="0"/>
              </a:spcAft>
              <a:buSzPts val="198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25" name="Google Shape;25;p14"/>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with Picture">
  <p:cSld name="Title Slide with Picture">
    <p:spTree>
      <p:nvGrpSpPr>
        <p:cNvPr id="1" name="Shape 28"/>
        <p:cNvGrpSpPr/>
        <p:nvPr/>
      </p:nvGrpSpPr>
      <p:grpSpPr>
        <a:xfrm>
          <a:off x="0" y="0"/>
          <a:ext cx="0" cy="0"/>
          <a:chOff x="0" y="0"/>
          <a:chExt cx="0" cy="0"/>
        </a:xfrm>
      </p:grpSpPr>
      <p:sp>
        <p:nvSpPr>
          <p:cNvPr id="29" name="Google Shape;29;p15"/>
          <p:cNvSpPr txBox="1">
            <a:spLocks noGrp="1"/>
          </p:cNvSpPr>
          <p:nvPr>
            <p:ph type="ctrTitle"/>
          </p:nvPr>
        </p:nvSpPr>
        <p:spPr>
          <a:xfrm>
            <a:off x="363538" y="3352801"/>
            <a:ext cx="8416925" cy="14700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5"/>
          <p:cNvSpPr txBox="1">
            <a:spLocks noGrp="1"/>
          </p:cNvSpPr>
          <p:nvPr>
            <p:ph type="subTitle" idx="1"/>
          </p:nvPr>
        </p:nvSpPr>
        <p:spPr>
          <a:xfrm>
            <a:off x="363538" y="4771029"/>
            <a:ext cx="8416925" cy="972671"/>
          </a:xfrm>
          <a:prstGeom prst="rect">
            <a:avLst/>
          </a:prstGeom>
          <a:noFill/>
          <a:ln>
            <a:noFill/>
          </a:ln>
        </p:spPr>
        <p:txBody>
          <a:bodyPr spcFirstLastPara="1" wrap="square" lIns="91425" tIns="45700" rIns="91425" bIns="45700" anchor="t" anchorCtr="0">
            <a:normAutofit/>
          </a:bodyPr>
          <a:lstStyle>
            <a:lvl1pPr lvl="0" algn="ctr">
              <a:spcBef>
                <a:spcPts val="300"/>
              </a:spcBef>
              <a:spcAft>
                <a:spcPts val="0"/>
              </a:spcAft>
              <a:buSzPts val="1980"/>
              <a:buNone/>
              <a:defRPr sz="1800">
                <a:solidFill>
                  <a:schemeClr val="lt1"/>
                </a:solidFill>
              </a:defRPr>
            </a:lvl1pPr>
            <a:lvl2pPr lvl="1" algn="ctr">
              <a:spcBef>
                <a:spcPts val="600"/>
              </a:spcBef>
              <a:spcAft>
                <a:spcPts val="0"/>
              </a:spcAft>
              <a:buSzPts val="2420"/>
              <a:buNone/>
              <a:defRPr>
                <a:solidFill>
                  <a:schemeClr val="lt1"/>
                </a:solidFill>
              </a:defRPr>
            </a:lvl2pPr>
            <a:lvl3pPr lvl="2" algn="ctr">
              <a:spcBef>
                <a:spcPts val="600"/>
              </a:spcBef>
              <a:spcAft>
                <a:spcPts val="0"/>
              </a:spcAft>
              <a:buSzPts val="2200"/>
              <a:buNone/>
              <a:defRPr>
                <a:solidFill>
                  <a:schemeClr val="lt1"/>
                </a:solidFill>
              </a:defRPr>
            </a:lvl3pPr>
            <a:lvl4pPr lvl="3" algn="ctr">
              <a:spcBef>
                <a:spcPts val="600"/>
              </a:spcBef>
              <a:spcAft>
                <a:spcPts val="0"/>
              </a:spcAft>
              <a:buSzPts val="1980"/>
              <a:buNone/>
              <a:defRPr>
                <a:solidFill>
                  <a:schemeClr val="lt1"/>
                </a:solidFill>
              </a:defRPr>
            </a:lvl4pPr>
            <a:lvl5pPr lvl="4" algn="ctr">
              <a:spcBef>
                <a:spcPts val="600"/>
              </a:spcBef>
              <a:spcAft>
                <a:spcPts val="0"/>
              </a:spcAft>
              <a:buSzPts val="1980"/>
              <a:buNone/>
              <a:defRPr>
                <a:solidFill>
                  <a:schemeClr val="lt1"/>
                </a:solidFill>
              </a:defRPr>
            </a:lvl5pPr>
            <a:lvl6pPr lvl="5" algn="ctr">
              <a:spcBef>
                <a:spcPts val="400"/>
              </a:spcBef>
              <a:spcAft>
                <a:spcPts val="0"/>
              </a:spcAft>
              <a:buClr>
                <a:schemeClr val="lt1"/>
              </a:buClr>
              <a:buSzPts val="2000"/>
              <a:buNone/>
              <a:defRPr>
                <a:solidFill>
                  <a:schemeClr val="lt1"/>
                </a:solidFill>
              </a:defRPr>
            </a:lvl6pPr>
            <a:lvl7pPr lvl="6" algn="ctr">
              <a:spcBef>
                <a:spcPts val="400"/>
              </a:spcBef>
              <a:spcAft>
                <a:spcPts val="0"/>
              </a:spcAft>
              <a:buClr>
                <a:schemeClr val="lt1"/>
              </a:buClr>
              <a:buSzPts val="2000"/>
              <a:buNone/>
              <a:defRPr>
                <a:solidFill>
                  <a:schemeClr val="lt1"/>
                </a:solidFill>
              </a:defRPr>
            </a:lvl7pPr>
            <a:lvl8pPr lvl="7" algn="ctr">
              <a:spcBef>
                <a:spcPts val="400"/>
              </a:spcBef>
              <a:spcAft>
                <a:spcPts val="0"/>
              </a:spcAft>
              <a:buClr>
                <a:schemeClr val="lt1"/>
              </a:buClr>
              <a:buSzPts val="2000"/>
              <a:buNone/>
              <a:defRPr>
                <a:solidFill>
                  <a:schemeClr val="lt1"/>
                </a:solidFill>
              </a:defRPr>
            </a:lvl8pPr>
            <a:lvl9pPr lvl="8" algn="ctr">
              <a:spcBef>
                <a:spcPts val="400"/>
              </a:spcBef>
              <a:spcAft>
                <a:spcPts val="0"/>
              </a:spcAft>
              <a:buClr>
                <a:schemeClr val="lt1"/>
              </a:buClr>
              <a:buSzPts val="2000"/>
              <a:buNone/>
              <a:defRPr>
                <a:solidFill>
                  <a:schemeClr val="lt1"/>
                </a:solidFill>
              </a:defRPr>
            </a:lvl9pPr>
          </a:lstStyle>
          <a:p>
            <a:endParaRPr/>
          </a:p>
        </p:txBody>
      </p:sp>
      <p:sp>
        <p:nvSpPr>
          <p:cNvPr id="31" name="Google Shape;31;p15"/>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5"/>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4" name="Google Shape;34;p15"/>
          <p:cNvSpPr>
            <a:spLocks noGrp="1"/>
          </p:cNvSpPr>
          <p:nvPr>
            <p:ph type="pic" idx="2"/>
          </p:nvPr>
        </p:nvSpPr>
        <p:spPr>
          <a:xfrm>
            <a:off x="370980" y="363538"/>
            <a:ext cx="8402040" cy="2836862"/>
          </a:xfrm>
          <a:prstGeom prst="rect">
            <a:avLst/>
          </a:prstGeom>
          <a:noFill/>
          <a:ln w="9525" cap="flat" cmpd="sng">
            <a:solidFill>
              <a:schemeClr val="dk1"/>
            </a:solidFill>
            <a:prstDash val="solid"/>
            <a:round/>
            <a:headEnd type="none" w="sm" len="sm"/>
            <a:tailEnd type="none" w="sm" len="sm"/>
          </a:ln>
          <a:effectLst>
            <a:outerShdw blurRad="63500" sx="100500" sy="100500" algn="ctr" rotWithShape="0">
              <a:srgbClr val="000000">
                <a:alpha val="49803"/>
              </a:srgbClr>
            </a:outerShdw>
          </a:effectLst>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5"/>
        <p:cNvGrpSpPr/>
        <p:nvPr/>
      </p:nvGrpSpPr>
      <p:grpSpPr>
        <a:xfrm>
          <a:off x="0" y="0"/>
          <a:ext cx="0" cy="0"/>
          <a:chOff x="0" y="0"/>
          <a:chExt cx="0" cy="0"/>
        </a:xfrm>
      </p:grpSpPr>
      <p:sp>
        <p:nvSpPr>
          <p:cNvPr id="36" name="Google Shape;36;p16"/>
          <p:cNvSpPr txBox="1">
            <a:spLocks noGrp="1"/>
          </p:cNvSpPr>
          <p:nvPr>
            <p:ph type="title"/>
          </p:nvPr>
        </p:nvSpPr>
        <p:spPr>
          <a:xfrm>
            <a:off x="549275" y="2403144"/>
            <a:ext cx="8056563" cy="136207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4600"/>
              <a:buFont typeface="Source Sans Pro"/>
              <a:buNone/>
              <a:defRPr sz="46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6"/>
          <p:cNvSpPr txBox="1">
            <a:spLocks noGrp="1"/>
          </p:cNvSpPr>
          <p:nvPr>
            <p:ph type="body" idx="1"/>
          </p:nvPr>
        </p:nvSpPr>
        <p:spPr>
          <a:xfrm>
            <a:off x="549275" y="3736005"/>
            <a:ext cx="8056563" cy="1500187"/>
          </a:xfrm>
          <a:prstGeom prst="rect">
            <a:avLst/>
          </a:prstGeom>
          <a:noFill/>
          <a:ln>
            <a:noFill/>
          </a:ln>
        </p:spPr>
        <p:txBody>
          <a:bodyPr spcFirstLastPara="1" wrap="square" lIns="91425" tIns="45700" rIns="91425" bIns="45700" anchor="t" anchorCtr="0">
            <a:normAutofit/>
          </a:bodyPr>
          <a:lstStyle>
            <a:lvl1pPr marL="457200" lvl="0" indent="-228600" algn="ctr">
              <a:spcBef>
                <a:spcPts val="300"/>
              </a:spcBef>
              <a:spcAft>
                <a:spcPts val="0"/>
              </a:spcAft>
              <a:buSzPts val="1980"/>
              <a:buNone/>
              <a:defRPr sz="1800">
                <a:solidFill>
                  <a:schemeClr val="lt1"/>
                </a:solidFill>
              </a:defRPr>
            </a:lvl1pPr>
            <a:lvl2pPr marL="914400" lvl="1" indent="-228600" algn="l">
              <a:spcBef>
                <a:spcPts val="600"/>
              </a:spcBef>
              <a:spcAft>
                <a:spcPts val="0"/>
              </a:spcAft>
              <a:buSzPts val="1980"/>
              <a:buNone/>
              <a:defRPr sz="1800">
                <a:solidFill>
                  <a:schemeClr val="lt1"/>
                </a:solidFill>
              </a:defRPr>
            </a:lvl2pPr>
            <a:lvl3pPr marL="1371600" lvl="2" indent="-228600" algn="l">
              <a:spcBef>
                <a:spcPts val="600"/>
              </a:spcBef>
              <a:spcAft>
                <a:spcPts val="0"/>
              </a:spcAft>
              <a:buSzPts val="1760"/>
              <a:buNone/>
              <a:defRPr sz="1600">
                <a:solidFill>
                  <a:schemeClr val="lt1"/>
                </a:solidFill>
              </a:defRPr>
            </a:lvl3pPr>
            <a:lvl4pPr marL="1828800" lvl="3" indent="-228600" algn="l">
              <a:spcBef>
                <a:spcPts val="600"/>
              </a:spcBef>
              <a:spcAft>
                <a:spcPts val="0"/>
              </a:spcAft>
              <a:buSzPts val="1540"/>
              <a:buNone/>
              <a:defRPr sz="1400">
                <a:solidFill>
                  <a:schemeClr val="lt1"/>
                </a:solidFill>
              </a:defRPr>
            </a:lvl4pPr>
            <a:lvl5pPr marL="2286000" lvl="4" indent="-228600" algn="l">
              <a:spcBef>
                <a:spcPts val="600"/>
              </a:spcBef>
              <a:spcAft>
                <a:spcPts val="0"/>
              </a:spcAft>
              <a:buSzPts val="1540"/>
              <a:buNone/>
              <a:defRPr sz="1400">
                <a:solidFill>
                  <a:schemeClr val="lt1"/>
                </a:solidFill>
              </a:defRPr>
            </a:lvl5pPr>
            <a:lvl6pPr marL="2743200" lvl="5" indent="-228600" algn="l">
              <a:spcBef>
                <a:spcPts val="280"/>
              </a:spcBef>
              <a:spcAft>
                <a:spcPts val="0"/>
              </a:spcAft>
              <a:buClr>
                <a:schemeClr val="lt1"/>
              </a:buClr>
              <a:buSzPts val="1400"/>
              <a:buNone/>
              <a:defRPr sz="1400">
                <a:solidFill>
                  <a:schemeClr val="lt1"/>
                </a:solidFill>
              </a:defRPr>
            </a:lvl6pPr>
            <a:lvl7pPr marL="3200400" lvl="6" indent="-228600" algn="l">
              <a:spcBef>
                <a:spcPts val="280"/>
              </a:spcBef>
              <a:spcAft>
                <a:spcPts val="0"/>
              </a:spcAft>
              <a:buClr>
                <a:schemeClr val="lt1"/>
              </a:buClr>
              <a:buSzPts val="1400"/>
              <a:buNone/>
              <a:defRPr sz="1400">
                <a:solidFill>
                  <a:schemeClr val="lt1"/>
                </a:solidFill>
              </a:defRPr>
            </a:lvl7pPr>
            <a:lvl8pPr marL="3657600" lvl="7" indent="-228600" algn="l">
              <a:spcBef>
                <a:spcPts val="280"/>
              </a:spcBef>
              <a:spcAft>
                <a:spcPts val="0"/>
              </a:spcAft>
              <a:buClr>
                <a:schemeClr val="lt1"/>
              </a:buClr>
              <a:buSzPts val="1400"/>
              <a:buNone/>
              <a:defRPr sz="1400">
                <a:solidFill>
                  <a:schemeClr val="lt1"/>
                </a:solidFill>
              </a:defRPr>
            </a:lvl8pPr>
            <a:lvl9pPr marL="4114800" lvl="8" indent="-228600" algn="l">
              <a:spcBef>
                <a:spcPts val="280"/>
              </a:spcBef>
              <a:spcAft>
                <a:spcPts val="0"/>
              </a:spcAft>
              <a:buClr>
                <a:schemeClr val="lt1"/>
              </a:buClr>
              <a:buSzPts val="1400"/>
              <a:buNone/>
              <a:defRPr sz="1400">
                <a:solidFill>
                  <a:schemeClr val="lt1"/>
                </a:solidFill>
              </a:defRPr>
            </a:lvl9pPr>
          </a:lstStyle>
          <a:p>
            <a:endParaRPr/>
          </a:p>
        </p:txBody>
      </p:sp>
      <p:sp>
        <p:nvSpPr>
          <p:cNvPr id="38" name="Google Shape;38;p16"/>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6"/>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sz="1200">
              <a:solidFill>
                <a:schemeClr val="lt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
        <p:cNvGrpSpPr/>
        <p:nvPr/>
      </p:nvGrpSpPr>
      <p:grpSpPr>
        <a:xfrm>
          <a:off x="0" y="0"/>
          <a:ext cx="0" cy="0"/>
          <a:chOff x="0" y="0"/>
          <a:chExt cx="0" cy="0"/>
        </a:xfrm>
      </p:grpSpPr>
      <p:sp>
        <p:nvSpPr>
          <p:cNvPr id="42" name="Google Shape;42;p17"/>
          <p:cNvSpPr txBox="1">
            <a:spLocks noGrp="1"/>
          </p:cNvSpPr>
          <p:nvPr>
            <p:ph type="title"/>
          </p:nvPr>
        </p:nvSpPr>
        <p:spPr>
          <a:xfrm>
            <a:off x="549275" y="107576"/>
            <a:ext cx="8042276" cy="1336956"/>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17"/>
          <p:cNvSpPr txBox="1">
            <a:spLocks noGrp="1"/>
          </p:cNvSpPr>
          <p:nvPr>
            <p:ph type="body" idx="1"/>
          </p:nvPr>
        </p:nvSpPr>
        <p:spPr>
          <a:xfrm>
            <a:off x="549275" y="1600201"/>
            <a:ext cx="3840480" cy="4343400"/>
          </a:xfrm>
          <a:prstGeom prst="rect">
            <a:avLst/>
          </a:prstGeom>
          <a:noFill/>
          <a:ln>
            <a:noFill/>
          </a:ln>
        </p:spPr>
        <p:txBody>
          <a:bodyPr spcFirstLastPara="1" wrap="square" lIns="91425" tIns="45700" rIns="91425" bIns="45700" anchor="t" anchorCtr="0">
            <a:normAutofit/>
          </a:bodyPr>
          <a:lstStyle>
            <a:lvl1pPr marL="457200" lvl="0" indent="-368300" algn="l">
              <a:spcBef>
                <a:spcPts val="1600"/>
              </a:spcBef>
              <a:spcAft>
                <a:spcPts val="0"/>
              </a:spcAft>
              <a:buSzPts val="2200"/>
              <a:buChar char="⚫"/>
              <a:defRPr sz="2000"/>
            </a:lvl1pPr>
            <a:lvl2pPr marL="914400" lvl="1" indent="-354330" algn="l">
              <a:spcBef>
                <a:spcPts val="600"/>
              </a:spcBef>
              <a:spcAft>
                <a:spcPts val="0"/>
              </a:spcAft>
              <a:buSzPts val="1980"/>
              <a:buChar char="⚫"/>
              <a:defRPr sz="1800"/>
            </a:lvl2pPr>
            <a:lvl3pPr marL="1371600" lvl="2" indent="-354330" algn="l">
              <a:spcBef>
                <a:spcPts val="600"/>
              </a:spcBef>
              <a:spcAft>
                <a:spcPts val="0"/>
              </a:spcAft>
              <a:buSzPts val="1980"/>
              <a:buChar char="⚫"/>
              <a:defRPr sz="1800"/>
            </a:lvl3pPr>
            <a:lvl4pPr marL="1828800" lvl="3" indent="-354330" algn="l">
              <a:spcBef>
                <a:spcPts val="600"/>
              </a:spcBef>
              <a:spcAft>
                <a:spcPts val="0"/>
              </a:spcAft>
              <a:buSzPts val="1980"/>
              <a:buChar char="⚫"/>
              <a:defRPr sz="1800"/>
            </a:lvl4pPr>
            <a:lvl5pPr marL="2286000" lvl="4" indent="-354329" algn="l">
              <a:spcBef>
                <a:spcPts val="600"/>
              </a:spcBef>
              <a:spcAft>
                <a:spcPts val="0"/>
              </a:spcAft>
              <a:buSzPts val="1980"/>
              <a:buChar char="⚫"/>
              <a:defRPr sz="1800"/>
            </a:lvl5pPr>
            <a:lvl6pPr marL="2743200" lvl="5" indent="-342900" algn="l">
              <a:spcBef>
                <a:spcPts val="360"/>
              </a:spcBef>
              <a:spcAft>
                <a:spcPts val="0"/>
              </a:spcAft>
              <a:buClr>
                <a:schemeClr val="lt1"/>
              </a:buClr>
              <a:buSzPts val="1800"/>
              <a:buChar char="•"/>
              <a:defRPr sz="1800"/>
            </a:lvl6pPr>
            <a:lvl7pPr marL="3200400" lvl="6" indent="-342900" algn="l">
              <a:spcBef>
                <a:spcPts val="360"/>
              </a:spcBef>
              <a:spcAft>
                <a:spcPts val="0"/>
              </a:spcAft>
              <a:buClr>
                <a:schemeClr val="lt1"/>
              </a:buClr>
              <a:buSzPts val="1800"/>
              <a:buChar char="•"/>
              <a:defRPr sz="1800"/>
            </a:lvl7pPr>
            <a:lvl8pPr marL="3657600" lvl="7" indent="-342900" algn="l">
              <a:spcBef>
                <a:spcPts val="360"/>
              </a:spcBef>
              <a:spcAft>
                <a:spcPts val="0"/>
              </a:spcAft>
              <a:buClr>
                <a:schemeClr val="lt1"/>
              </a:buClr>
              <a:buSzPts val="1800"/>
              <a:buChar char="•"/>
              <a:defRPr sz="1800"/>
            </a:lvl8pPr>
            <a:lvl9pPr marL="4114800" lvl="8" indent="-342900" algn="l">
              <a:spcBef>
                <a:spcPts val="360"/>
              </a:spcBef>
              <a:spcAft>
                <a:spcPts val="0"/>
              </a:spcAft>
              <a:buClr>
                <a:schemeClr val="lt1"/>
              </a:buClr>
              <a:buSzPts val="1800"/>
              <a:buChar char="•"/>
              <a:defRPr sz="1800"/>
            </a:lvl9pPr>
          </a:lstStyle>
          <a:p>
            <a:endParaRPr/>
          </a:p>
        </p:txBody>
      </p:sp>
      <p:sp>
        <p:nvSpPr>
          <p:cNvPr id="44" name="Google Shape;44;p17"/>
          <p:cNvSpPr txBox="1">
            <a:spLocks noGrp="1"/>
          </p:cNvSpPr>
          <p:nvPr>
            <p:ph type="body" idx="2"/>
          </p:nvPr>
        </p:nvSpPr>
        <p:spPr>
          <a:xfrm>
            <a:off x="4751071" y="1600201"/>
            <a:ext cx="3840480" cy="4343400"/>
          </a:xfrm>
          <a:prstGeom prst="rect">
            <a:avLst/>
          </a:prstGeom>
          <a:noFill/>
          <a:ln>
            <a:noFill/>
          </a:ln>
        </p:spPr>
        <p:txBody>
          <a:bodyPr spcFirstLastPara="1" wrap="square" lIns="91425" tIns="45700" rIns="91425" bIns="45700" anchor="t" anchorCtr="0">
            <a:normAutofit/>
          </a:bodyPr>
          <a:lstStyle>
            <a:lvl1pPr marL="457200" lvl="0" indent="-368300" algn="l">
              <a:spcBef>
                <a:spcPts val="1600"/>
              </a:spcBef>
              <a:spcAft>
                <a:spcPts val="0"/>
              </a:spcAft>
              <a:buSzPts val="2200"/>
              <a:buChar char="⚫"/>
              <a:defRPr sz="2000"/>
            </a:lvl1pPr>
            <a:lvl2pPr marL="914400" lvl="1" indent="-354330" algn="l">
              <a:spcBef>
                <a:spcPts val="600"/>
              </a:spcBef>
              <a:spcAft>
                <a:spcPts val="0"/>
              </a:spcAft>
              <a:buSzPts val="1980"/>
              <a:buChar char="⚫"/>
              <a:defRPr sz="1800"/>
            </a:lvl2pPr>
            <a:lvl3pPr marL="1371600" lvl="2" indent="-354330" algn="l">
              <a:spcBef>
                <a:spcPts val="600"/>
              </a:spcBef>
              <a:spcAft>
                <a:spcPts val="0"/>
              </a:spcAft>
              <a:buSzPts val="1980"/>
              <a:buChar char="⚫"/>
              <a:defRPr sz="1800"/>
            </a:lvl3pPr>
            <a:lvl4pPr marL="1828800" lvl="3" indent="-354330" algn="l">
              <a:spcBef>
                <a:spcPts val="600"/>
              </a:spcBef>
              <a:spcAft>
                <a:spcPts val="0"/>
              </a:spcAft>
              <a:buSzPts val="1980"/>
              <a:buChar char="⚫"/>
              <a:defRPr sz="1800"/>
            </a:lvl4pPr>
            <a:lvl5pPr marL="2286000" lvl="4" indent="-354329" algn="l">
              <a:spcBef>
                <a:spcPts val="600"/>
              </a:spcBef>
              <a:spcAft>
                <a:spcPts val="0"/>
              </a:spcAft>
              <a:buSzPts val="1980"/>
              <a:buChar char="⚫"/>
              <a:defRPr sz="1800"/>
            </a:lvl5pPr>
            <a:lvl6pPr marL="2743200" lvl="5" indent="-342900" algn="l">
              <a:spcBef>
                <a:spcPts val="360"/>
              </a:spcBef>
              <a:spcAft>
                <a:spcPts val="0"/>
              </a:spcAft>
              <a:buClr>
                <a:schemeClr val="lt1"/>
              </a:buClr>
              <a:buSzPts val="1800"/>
              <a:buChar char="•"/>
              <a:defRPr sz="1800"/>
            </a:lvl6pPr>
            <a:lvl7pPr marL="3200400" lvl="6" indent="-342900" algn="l">
              <a:spcBef>
                <a:spcPts val="360"/>
              </a:spcBef>
              <a:spcAft>
                <a:spcPts val="0"/>
              </a:spcAft>
              <a:buClr>
                <a:schemeClr val="lt1"/>
              </a:buClr>
              <a:buSzPts val="1800"/>
              <a:buChar char="•"/>
              <a:defRPr sz="1800"/>
            </a:lvl7pPr>
            <a:lvl8pPr marL="3657600" lvl="7" indent="-342900" algn="l">
              <a:spcBef>
                <a:spcPts val="360"/>
              </a:spcBef>
              <a:spcAft>
                <a:spcPts val="0"/>
              </a:spcAft>
              <a:buClr>
                <a:schemeClr val="lt1"/>
              </a:buClr>
              <a:buSzPts val="1800"/>
              <a:buChar char="•"/>
              <a:defRPr sz="1800"/>
            </a:lvl8pPr>
            <a:lvl9pPr marL="4114800" lvl="8" indent="-342900" algn="l">
              <a:spcBef>
                <a:spcPts val="360"/>
              </a:spcBef>
              <a:spcAft>
                <a:spcPts val="0"/>
              </a:spcAft>
              <a:buClr>
                <a:schemeClr val="lt1"/>
              </a:buClr>
              <a:buSzPts val="1800"/>
              <a:buChar char="•"/>
              <a:defRPr sz="1800"/>
            </a:lvl9pPr>
          </a:lstStyle>
          <a:p>
            <a:endParaRPr/>
          </a:p>
        </p:txBody>
      </p:sp>
      <p:sp>
        <p:nvSpPr>
          <p:cNvPr id="45" name="Google Shape;45;p17"/>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7"/>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8"/>
        <p:cNvGrpSpPr/>
        <p:nvPr/>
      </p:nvGrpSpPr>
      <p:grpSpPr>
        <a:xfrm>
          <a:off x="0" y="0"/>
          <a:ext cx="0" cy="0"/>
          <a:chOff x="0" y="0"/>
          <a:chExt cx="0" cy="0"/>
        </a:xfrm>
      </p:grpSpPr>
      <p:sp>
        <p:nvSpPr>
          <p:cNvPr id="49" name="Google Shape;49;p18"/>
          <p:cNvSpPr txBox="1">
            <a:spLocks noGrp="1"/>
          </p:cNvSpPr>
          <p:nvPr>
            <p:ph type="title"/>
          </p:nvPr>
        </p:nvSpPr>
        <p:spPr>
          <a:xfrm>
            <a:off x="549274" y="107576"/>
            <a:ext cx="8042276" cy="1336956"/>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4600"/>
              <a:buFont typeface="Source Sans Pr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18"/>
          <p:cNvSpPr txBox="1">
            <a:spLocks noGrp="1"/>
          </p:cNvSpPr>
          <p:nvPr>
            <p:ph type="body" idx="1"/>
          </p:nvPr>
        </p:nvSpPr>
        <p:spPr>
          <a:xfrm>
            <a:off x="549274" y="1453224"/>
            <a:ext cx="3840480" cy="750887"/>
          </a:xfrm>
          <a:prstGeom prst="rect">
            <a:avLst/>
          </a:prstGeom>
          <a:noFill/>
          <a:ln>
            <a:noFill/>
          </a:ln>
        </p:spPr>
        <p:txBody>
          <a:bodyPr spcFirstLastPara="1" wrap="square" lIns="91425" tIns="45700" rIns="91425" bIns="45700" anchor="b" anchorCtr="0">
            <a:noAutofit/>
          </a:bodyPr>
          <a:lstStyle>
            <a:lvl1pPr marL="457200" lvl="0" indent="-228600" algn="ctr">
              <a:spcBef>
                <a:spcPts val="0"/>
              </a:spcBef>
              <a:spcAft>
                <a:spcPts val="0"/>
              </a:spcAft>
              <a:buSzPts val="2640"/>
              <a:buNone/>
              <a:defRPr sz="2400" b="0">
                <a:solidFill>
                  <a:srgbClr val="93B3D7"/>
                </a:solidFill>
              </a:defRPr>
            </a:lvl1pPr>
            <a:lvl2pPr marL="914400" lvl="1" indent="-228600" algn="l">
              <a:spcBef>
                <a:spcPts val="600"/>
              </a:spcBef>
              <a:spcAft>
                <a:spcPts val="0"/>
              </a:spcAft>
              <a:buSzPts val="2200"/>
              <a:buNone/>
              <a:defRPr sz="2000" b="1"/>
            </a:lvl2pPr>
            <a:lvl3pPr marL="1371600" lvl="2" indent="-228600" algn="l">
              <a:spcBef>
                <a:spcPts val="600"/>
              </a:spcBef>
              <a:spcAft>
                <a:spcPts val="0"/>
              </a:spcAft>
              <a:buSzPts val="1980"/>
              <a:buNone/>
              <a:defRPr sz="1800" b="1"/>
            </a:lvl3pPr>
            <a:lvl4pPr marL="1828800" lvl="3" indent="-228600" algn="l">
              <a:spcBef>
                <a:spcPts val="600"/>
              </a:spcBef>
              <a:spcAft>
                <a:spcPts val="0"/>
              </a:spcAft>
              <a:buSzPts val="1760"/>
              <a:buNone/>
              <a:defRPr sz="1600" b="1"/>
            </a:lvl4pPr>
            <a:lvl5pPr marL="2286000" lvl="4" indent="-228600" algn="l">
              <a:spcBef>
                <a:spcPts val="600"/>
              </a:spcBef>
              <a:spcAft>
                <a:spcPts val="0"/>
              </a:spcAft>
              <a:buSzPts val="1760"/>
              <a:buNone/>
              <a:defRPr sz="1600" b="1"/>
            </a:lvl5pPr>
            <a:lvl6pPr marL="2743200" lvl="5" indent="-228600" algn="l">
              <a:spcBef>
                <a:spcPts val="320"/>
              </a:spcBef>
              <a:spcAft>
                <a:spcPts val="0"/>
              </a:spcAft>
              <a:buClr>
                <a:schemeClr val="lt1"/>
              </a:buClr>
              <a:buSzPts val="1600"/>
              <a:buNone/>
              <a:defRPr sz="1600" b="1"/>
            </a:lvl6pPr>
            <a:lvl7pPr marL="3200400" lvl="6" indent="-228600" algn="l">
              <a:spcBef>
                <a:spcPts val="320"/>
              </a:spcBef>
              <a:spcAft>
                <a:spcPts val="0"/>
              </a:spcAft>
              <a:buClr>
                <a:schemeClr val="lt1"/>
              </a:buClr>
              <a:buSzPts val="1600"/>
              <a:buNone/>
              <a:defRPr sz="1600" b="1"/>
            </a:lvl7pPr>
            <a:lvl8pPr marL="3657600" lvl="7" indent="-228600" algn="l">
              <a:spcBef>
                <a:spcPts val="320"/>
              </a:spcBef>
              <a:spcAft>
                <a:spcPts val="0"/>
              </a:spcAft>
              <a:buClr>
                <a:schemeClr val="lt1"/>
              </a:buClr>
              <a:buSzPts val="1600"/>
              <a:buNone/>
              <a:defRPr sz="1600" b="1"/>
            </a:lvl8pPr>
            <a:lvl9pPr marL="4114800" lvl="8" indent="-228600" algn="l">
              <a:spcBef>
                <a:spcPts val="320"/>
              </a:spcBef>
              <a:spcAft>
                <a:spcPts val="0"/>
              </a:spcAft>
              <a:buClr>
                <a:schemeClr val="lt1"/>
              </a:buClr>
              <a:buSzPts val="1600"/>
              <a:buNone/>
              <a:defRPr sz="1600" b="1"/>
            </a:lvl9pPr>
          </a:lstStyle>
          <a:p>
            <a:endParaRPr/>
          </a:p>
        </p:txBody>
      </p:sp>
      <p:sp>
        <p:nvSpPr>
          <p:cNvPr id="51" name="Google Shape;51;p18"/>
          <p:cNvSpPr txBox="1">
            <a:spLocks noGrp="1"/>
          </p:cNvSpPr>
          <p:nvPr>
            <p:ph type="body" idx="2"/>
          </p:nvPr>
        </p:nvSpPr>
        <p:spPr>
          <a:xfrm>
            <a:off x="549274" y="2347415"/>
            <a:ext cx="3840480" cy="3596185"/>
          </a:xfrm>
          <a:prstGeom prst="rect">
            <a:avLst/>
          </a:prstGeom>
          <a:noFill/>
          <a:ln>
            <a:noFill/>
          </a:ln>
        </p:spPr>
        <p:txBody>
          <a:bodyPr spcFirstLastPara="1" wrap="square" lIns="91425" tIns="45700" rIns="91425" bIns="45700" anchor="t" anchorCtr="0">
            <a:normAutofit/>
          </a:bodyPr>
          <a:lstStyle>
            <a:lvl1pPr marL="457200" lvl="0" indent="-368300" algn="l">
              <a:spcBef>
                <a:spcPts val="1600"/>
              </a:spcBef>
              <a:spcAft>
                <a:spcPts val="0"/>
              </a:spcAft>
              <a:buSzPts val="2200"/>
              <a:buChar char="⚫"/>
              <a:defRPr sz="2000"/>
            </a:lvl1pPr>
            <a:lvl2pPr marL="914400" lvl="1" indent="-354330" algn="l">
              <a:spcBef>
                <a:spcPts val="600"/>
              </a:spcBef>
              <a:spcAft>
                <a:spcPts val="0"/>
              </a:spcAft>
              <a:buSzPts val="1980"/>
              <a:buChar char="⚫"/>
              <a:defRPr sz="1800"/>
            </a:lvl2pPr>
            <a:lvl3pPr marL="1371600" lvl="2" indent="-354330" algn="l">
              <a:spcBef>
                <a:spcPts val="600"/>
              </a:spcBef>
              <a:spcAft>
                <a:spcPts val="0"/>
              </a:spcAft>
              <a:buSzPts val="1980"/>
              <a:buChar char="⚫"/>
              <a:defRPr sz="1800"/>
            </a:lvl3pPr>
            <a:lvl4pPr marL="1828800" lvl="3" indent="-354330" algn="l">
              <a:spcBef>
                <a:spcPts val="600"/>
              </a:spcBef>
              <a:spcAft>
                <a:spcPts val="0"/>
              </a:spcAft>
              <a:buSzPts val="1980"/>
              <a:buChar char="⚫"/>
              <a:defRPr sz="1800"/>
            </a:lvl4pPr>
            <a:lvl5pPr marL="2286000" lvl="4" indent="-354329" algn="l">
              <a:spcBef>
                <a:spcPts val="600"/>
              </a:spcBef>
              <a:spcAft>
                <a:spcPts val="0"/>
              </a:spcAft>
              <a:buSzPts val="1980"/>
              <a:buChar char="⚫"/>
              <a:defRPr sz="1800"/>
            </a:lvl5pPr>
            <a:lvl6pPr marL="2743200" lvl="5" indent="-330200" algn="l">
              <a:spcBef>
                <a:spcPts val="320"/>
              </a:spcBef>
              <a:spcAft>
                <a:spcPts val="0"/>
              </a:spcAft>
              <a:buClr>
                <a:schemeClr val="lt1"/>
              </a:buClr>
              <a:buSzPts val="1600"/>
              <a:buChar char="•"/>
              <a:defRPr sz="1600"/>
            </a:lvl6pPr>
            <a:lvl7pPr marL="3200400" lvl="6" indent="-330200" algn="l">
              <a:spcBef>
                <a:spcPts val="320"/>
              </a:spcBef>
              <a:spcAft>
                <a:spcPts val="0"/>
              </a:spcAft>
              <a:buClr>
                <a:schemeClr val="lt1"/>
              </a:buClr>
              <a:buSzPts val="1600"/>
              <a:buChar char="•"/>
              <a:defRPr sz="1600"/>
            </a:lvl7pPr>
            <a:lvl8pPr marL="3657600" lvl="7" indent="-330200" algn="l">
              <a:spcBef>
                <a:spcPts val="320"/>
              </a:spcBef>
              <a:spcAft>
                <a:spcPts val="0"/>
              </a:spcAft>
              <a:buClr>
                <a:schemeClr val="lt1"/>
              </a:buClr>
              <a:buSzPts val="1600"/>
              <a:buChar char="•"/>
              <a:defRPr sz="1600"/>
            </a:lvl8pPr>
            <a:lvl9pPr marL="4114800" lvl="8" indent="-330200" algn="l">
              <a:spcBef>
                <a:spcPts val="320"/>
              </a:spcBef>
              <a:spcAft>
                <a:spcPts val="0"/>
              </a:spcAft>
              <a:buClr>
                <a:schemeClr val="lt1"/>
              </a:buClr>
              <a:buSzPts val="1600"/>
              <a:buChar char="•"/>
              <a:defRPr sz="1600"/>
            </a:lvl9pPr>
          </a:lstStyle>
          <a:p>
            <a:endParaRPr/>
          </a:p>
        </p:txBody>
      </p:sp>
      <p:sp>
        <p:nvSpPr>
          <p:cNvPr id="52" name="Google Shape;52;p18"/>
          <p:cNvSpPr txBox="1">
            <a:spLocks noGrp="1"/>
          </p:cNvSpPr>
          <p:nvPr>
            <p:ph type="body" idx="3"/>
          </p:nvPr>
        </p:nvSpPr>
        <p:spPr>
          <a:xfrm>
            <a:off x="4751070" y="1453224"/>
            <a:ext cx="3840480" cy="750887"/>
          </a:xfrm>
          <a:prstGeom prst="rect">
            <a:avLst/>
          </a:prstGeom>
          <a:noFill/>
          <a:ln>
            <a:noFill/>
          </a:ln>
        </p:spPr>
        <p:txBody>
          <a:bodyPr spcFirstLastPara="1" wrap="square" lIns="91425" tIns="45700" rIns="91425" bIns="45700" anchor="b" anchorCtr="0">
            <a:noAutofit/>
          </a:bodyPr>
          <a:lstStyle>
            <a:lvl1pPr marL="457200" lvl="0" indent="-228600" algn="ctr">
              <a:spcBef>
                <a:spcPts val="0"/>
              </a:spcBef>
              <a:spcAft>
                <a:spcPts val="0"/>
              </a:spcAft>
              <a:buSzPts val="2640"/>
              <a:buNone/>
              <a:defRPr sz="2400" b="0">
                <a:solidFill>
                  <a:srgbClr val="93B3D7"/>
                </a:solidFill>
              </a:defRPr>
            </a:lvl1pPr>
            <a:lvl2pPr marL="914400" lvl="1" indent="-228600" algn="l">
              <a:spcBef>
                <a:spcPts val="600"/>
              </a:spcBef>
              <a:spcAft>
                <a:spcPts val="0"/>
              </a:spcAft>
              <a:buSzPts val="2200"/>
              <a:buNone/>
              <a:defRPr sz="2000" b="1"/>
            </a:lvl2pPr>
            <a:lvl3pPr marL="1371600" lvl="2" indent="-228600" algn="l">
              <a:spcBef>
                <a:spcPts val="600"/>
              </a:spcBef>
              <a:spcAft>
                <a:spcPts val="0"/>
              </a:spcAft>
              <a:buSzPts val="1980"/>
              <a:buNone/>
              <a:defRPr sz="1800" b="1"/>
            </a:lvl3pPr>
            <a:lvl4pPr marL="1828800" lvl="3" indent="-228600" algn="l">
              <a:spcBef>
                <a:spcPts val="600"/>
              </a:spcBef>
              <a:spcAft>
                <a:spcPts val="0"/>
              </a:spcAft>
              <a:buSzPts val="1760"/>
              <a:buNone/>
              <a:defRPr sz="1600" b="1"/>
            </a:lvl4pPr>
            <a:lvl5pPr marL="2286000" lvl="4" indent="-228600" algn="l">
              <a:spcBef>
                <a:spcPts val="600"/>
              </a:spcBef>
              <a:spcAft>
                <a:spcPts val="0"/>
              </a:spcAft>
              <a:buSzPts val="1760"/>
              <a:buNone/>
              <a:defRPr sz="1600" b="1"/>
            </a:lvl5pPr>
            <a:lvl6pPr marL="2743200" lvl="5" indent="-228600" algn="l">
              <a:spcBef>
                <a:spcPts val="320"/>
              </a:spcBef>
              <a:spcAft>
                <a:spcPts val="0"/>
              </a:spcAft>
              <a:buClr>
                <a:schemeClr val="lt1"/>
              </a:buClr>
              <a:buSzPts val="1600"/>
              <a:buNone/>
              <a:defRPr sz="1600" b="1"/>
            </a:lvl6pPr>
            <a:lvl7pPr marL="3200400" lvl="6" indent="-228600" algn="l">
              <a:spcBef>
                <a:spcPts val="320"/>
              </a:spcBef>
              <a:spcAft>
                <a:spcPts val="0"/>
              </a:spcAft>
              <a:buClr>
                <a:schemeClr val="lt1"/>
              </a:buClr>
              <a:buSzPts val="1600"/>
              <a:buNone/>
              <a:defRPr sz="1600" b="1"/>
            </a:lvl7pPr>
            <a:lvl8pPr marL="3657600" lvl="7" indent="-228600" algn="l">
              <a:spcBef>
                <a:spcPts val="320"/>
              </a:spcBef>
              <a:spcAft>
                <a:spcPts val="0"/>
              </a:spcAft>
              <a:buClr>
                <a:schemeClr val="lt1"/>
              </a:buClr>
              <a:buSzPts val="1600"/>
              <a:buNone/>
              <a:defRPr sz="1600" b="1"/>
            </a:lvl8pPr>
            <a:lvl9pPr marL="4114800" lvl="8" indent="-228600" algn="l">
              <a:spcBef>
                <a:spcPts val="320"/>
              </a:spcBef>
              <a:spcAft>
                <a:spcPts val="0"/>
              </a:spcAft>
              <a:buClr>
                <a:schemeClr val="lt1"/>
              </a:buClr>
              <a:buSzPts val="1600"/>
              <a:buNone/>
              <a:defRPr sz="1600" b="1"/>
            </a:lvl9pPr>
          </a:lstStyle>
          <a:p>
            <a:endParaRPr/>
          </a:p>
        </p:txBody>
      </p:sp>
      <p:sp>
        <p:nvSpPr>
          <p:cNvPr id="53" name="Google Shape;53;p18"/>
          <p:cNvSpPr txBox="1">
            <a:spLocks noGrp="1"/>
          </p:cNvSpPr>
          <p:nvPr>
            <p:ph type="body" idx="4"/>
          </p:nvPr>
        </p:nvSpPr>
        <p:spPr>
          <a:xfrm>
            <a:off x="4751070" y="2347415"/>
            <a:ext cx="3840480" cy="3596185"/>
          </a:xfrm>
          <a:prstGeom prst="rect">
            <a:avLst/>
          </a:prstGeom>
          <a:noFill/>
          <a:ln>
            <a:noFill/>
          </a:ln>
        </p:spPr>
        <p:txBody>
          <a:bodyPr spcFirstLastPara="1" wrap="square" lIns="91425" tIns="45700" rIns="91425" bIns="45700" anchor="t" anchorCtr="0">
            <a:normAutofit/>
          </a:bodyPr>
          <a:lstStyle>
            <a:lvl1pPr marL="457200" lvl="0" indent="-368300" algn="l">
              <a:spcBef>
                <a:spcPts val="1600"/>
              </a:spcBef>
              <a:spcAft>
                <a:spcPts val="0"/>
              </a:spcAft>
              <a:buSzPts val="2200"/>
              <a:buChar char="⚫"/>
              <a:defRPr sz="2000"/>
            </a:lvl1pPr>
            <a:lvl2pPr marL="914400" lvl="1" indent="-354330" algn="l">
              <a:spcBef>
                <a:spcPts val="600"/>
              </a:spcBef>
              <a:spcAft>
                <a:spcPts val="0"/>
              </a:spcAft>
              <a:buSzPts val="1980"/>
              <a:buChar char="⚫"/>
              <a:defRPr sz="1800"/>
            </a:lvl2pPr>
            <a:lvl3pPr marL="1371600" lvl="2" indent="-354330" algn="l">
              <a:spcBef>
                <a:spcPts val="600"/>
              </a:spcBef>
              <a:spcAft>
                <a:spcPts val="0"/>
              </a:spcAft>
              <a:buSzPts val="1980"/>
              <a:buChar char="⚫"/>
              <a:defRPr sz="1800"/>
            </a:lvl3pPr>
            <a:lvl4pPr marL="1828800" lvl="3" indent="-354330" algn="l">
              <a:spcBef>
                <a:spcPts val="600"/>
              </a:spcBef>
              <a:spcAft>
                <a:spcPts val="0"/>
              </a:spcAft>
              <a:buSzPts val="1980"/>
              <a:buChar char="⚫"/>
              <a:defRPr sz="1800"/>
            </a:lvl4pPr>
            <a:lvl5pPr marL="2286000" lvl="4" indent="-354329" algn="l">
              <a:spcBef>
                <a:spcPts val="600"/>
              </a:spcBef>
              <a:spcAft>
                <a:spcPts val="0"/>
              </a:spcAft>
              <a:buSzPts val="1980"/>
              <a:buChar char="⚫"/>
              <a:defRPr sz="1800"/>
            </a:lvl5pPr>
            <a:lvl6pPr marL="2743200" lvl="5" indent="-330200" algn="l">
              <a:spcBef>
                <a:spcPts val="320"/>
              </a:spcBef>
              <a:spcAft>
                <a:spcPts val="0"/>
              </a:spcAft>
              <a:buClr>
                <a:schemeClr val="lt1"/>
              </a:buClr>
              <a:buSzPts val="1600"/>
              <a:buChar char="•"/>
              <a:defRPr sz="1600"/>
            </a:lvl6pPr>
            <a:lvl7pPr marL="3200400" lvl="6" indent="-330200" algn="l">
              <a:spcBef>
                <a:spcPts val="320"/>
              </a:spcBef>
              <a:spcAft>
                <a:spcPts val="0"/>
              </a:spcAft>
              <a:buClr>
                <a:schemeClr val="lt1"/>
              </a:buClr>
              <a:buSzPts val="1600"/>
              <a:buChar char="•"/>
              <a:defRPr sz="1600"/>
            </a:lvl7pPr>
            <a:lvl8pPr marL="3657600" lvl="7" indent="-330200" algn="l">
              <a:spcBef>
                <a:spcPts val="320"/>
              </a:spcBef>
              <a:spcAft>
                <a:spcPts val="0"/>
              </a:spcAft>
              <a:buClr>
                <a:schemeClr val="lt1"/>
              </a:buClr>
              <a:buSzPts val="1600"/>
              <a:buChar char="•"/>
              <a:defRPr sz="1600"/>
            </a:lvl8pPr>
            <a:lvl9pPr marL="4114800" lvl="8" indent="-330200" algn="l">
              <a:spcBef>
                <a:spcPts val="320"/>
              </a:spcBef>
              <a:spcAft>
                <a:spcPts val="0"/>
              </a:spcAft>
              <a:buClr>
                <a:schemeClr val="lt1"/>
              </a:buClr>
              <a:buSzPts val="1600"/>
              <a:buChar char="•"/>
              <a:defRPr sz="1600"/>
            </a:lvl9pPr>
          </a:lstStyle>
          <a:p>
            <a:endParaRPr/>
          </a:p>
        </p:txBody>
      </p:sp>
      <p:sp>
        <p:nvSpPr>
          <p:cNvPr id="54" name="Google Shape;54;p18"/>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8"/>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8"/>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sp>
        <p:nvSpPr>
          <p:cNvPr id="58" name="Google Shape;58;p19"/>
          <p:cNvSpPr txBox="1">
            <a:spLocks noGrp="1"/>
          </p:cNvSpPr>
          <p:nvPr>
            <p:ph type="title"/>
          </p:nvPr>
        </p:nvSpPr>
        <p:spPr>
          <a:xfrm>
            <a:off x="549275" y="107576"/>
            <a:ext cx="8042276" cy="1336956"/>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19"/>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9"/>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20"/>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0"/>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6"/>
        <p:cNvGrpSpPr/>
        <p:nvPr/>
      </p:nvGrpSpPr>
      <p:grpSpPr>
        <a:xfrm>
          <a:off x="0" y="0"/>
          <a:ext cx="0" cy="0"/>
          <a:chOff x="0" y="0"/>
          <a:chExt cx="0" cy="0"/>
        </a:xfrm>
      </p:grpSpPr>
      <p:sp>
        <p:nvSpPr>
          <p:cNvPr id="67" name="Google Shape;67;p21"/>
          <p:cNvSpPr txBox="1">
            <a:spLocks noGrp="1"/>
          </p:cNvSpPr>
          <p:nvPr>
            <p:ph type="title"/>
          </p:nvPr>
        </p:nvSpPr>
        <p:spPr>
          <a:xfrm>
            <a:off x="533399" y="611872"/>
            <a:ext cx="3840480" cy="11620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3600"/>
              <a:buFont typeface="Source Sans Pro"/>
              <a:buNone/>
              <a:defRPr sz="36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21"/>
          <p:cNvSpPr txBox="1">
            <a:spLocks noGrp="1"/>
          </p:cNvSpPr>
          <p:nvPr>
            <p:ph type="body" idx="1"/>
          </p:nvPr>
        </p:nvSpPr>
        <p:spPr>
          <a:xfrm>
            <a:off x="4742824" y="368300"/>
            <a:ext cx="3840480" cy="5575300"/>
          </a:xfrm>
          <a:prstGeom prst="rect">
            <a:avLst/>
          </a:prstGeom>
          <a:noFill/>
          <a:ln>
            <a:noFill/>
          </a:ln>
        </p:spPr>
        <p:txBody>
          <a:bodyPr spcFirstLastPara="1" wrap="square" lIns="91425" tIns="45700" rIns="91425" bIns="45700" anchor="t" anchorCtr="0">
            <a:normAutofit/>
          </a:bodyPr>
          <a:lstStyle>
            <a:lvl1pPr marL="457200" lvl="0" indent="-382270" algn="l">
              <a:spcBef>
                <a:spcPts val="2000"/>
              </a:spcBef>
              <a:spcAft>
                <a:spcPts val="0"/>
              </a:spcAft>
              <a:buSzPts val="2420"/>
              <a:buChar char="⚫"/>
              <a:defRPr sz="2200"/>
            </a:lvl1pPr>
            <a:lvl2pPr marL="914400" lvl="1" indent="-368300" algn="l">
              <a:spcBef>
                <a:spcPts val="600"/>
              </a:spcBef>
              <a:spcAft>
                <a:spcPts val="0"/>
              </a:spcAft>
              <a:buSzPts val="2200"/>
              <a:buChar char="⚫"/>
              <a:defRPr sz="2000"/>
            </a:lvl2pPr>
            <a:lvl3pPr marL="1371600" lvl="2" indent="-354330" algn="l">
              <a:spcBef>
                <a:spcPts val="600"/>
              </a:spcBef>
              <a:spcAft>
                <a:spcPts val="0"/>
              </a:spcAft>
              <a:buSzPts val="1980"/>
              <a:buChar char="⚫"/>
              <a:defRPr sz="1800"/>
            </a:lvl3pPr>
            <a:lvl4pPr marL="1828800" lvl="3" indent="-354330" algn="l">
              <a:spcBef>
                <a:spcPts val="600"/>
              </a:spcBef>
              <a:spcAft>
                <a:spcPts val="0"/>
              </a:spcAft>
              <a:buSzPts val="1980"/>
              <a:buChar char="⚫"/>
              <a:defRPr sz="1800"/>
            </a:lvl4pPr>
            <a:lvl5pPr marL="2286000" lvl="4" indent="-354329" algn="l">
              <a:spcBef>
                <a:spcPts val="600"/>
              </a:spcBef>
              <a:spcAft>
                <a:spcPts val="0"/>
              </a:spcAft>
              <a:buSzPts val="1980"/>
              <a:buChar char="⚫"/>
              <a:defRPr sz="1800"/>
            </a:lvl5pPr>
            <a:lvl6pPr marL="2743200" lvl="5" indent="-355600" algn="l">
              <a:spcBef>
                <a:spcPts val="400"/>
              </a:spcBef>
              <a:spcAft>
                <a:spcPts val="0"/>
              </a:spcAft>
              <a:buClr>
                <a:schemeClr val="lt1"/>
              </a:buClr>
              <a:buSzPts val="2000"/>
              <a:buChar char="•"/>
              <a:defRPr sz="2000"/>
            </a:lvl6pPr>
            <a:lvl7pPr marL="3200400" lvl="6" indent="-355600" algn="l">
              <a:spcBef>
                <a:spcPts val="400"/>
              </a:spcBef>
              <a:spcAft>
                <a:spcPts val="0"/>
              </a:spcAft>
              <a:buClr>
                <a:schemeClr val="lt1"/>
              </a:buClr>
              <a:buSzPts val="2000"/>
              <a:buChar char="•"/>
              <a:defRPr sz="2000"/>
            </a:lvl7pPr>
            <a:lvl8pPr marL="3657600" lvl="7" indent="-355600" algn="l">
              <a:spcBef>
                <a:spcPts val="400"/>
              </a:spcBef>
              <a:spcAft>
                <a:spcPts val="0"/>
              </a:spcAft>
              <a:buClr>
                <a:schemeClr val="lt1"/>
              </a:buClr>
              <a:buSzPts val="2000"/>
              <a:buChar char="•"/>
              <a:defRPr sz="2000"/>
            </a:lvl8pPr>
            <a:lvl9pPr marL="4114800" lvl="8" indent="-355600" algn="l">
              <a:spcBef>
                <a:spcPts val="400"/>
              </a:spcBef>
              <a:spcAft>
                <a:spcPts val="0"/>
              </a:spcAft>
              <a:buClr>
                <a:schemeClr val="lt1"/>
              </a:buClr>
              <a:buSzPts val="2000"/>
              <a:buChar char="•"/>
              <a:defRPr sz="2000"/>
            </a:lvl9pPr>
          </a:lstStyle>
          <a:p>
            <a:endParaRPr/>
          </a:p>
        </p:txBody>
      </p:sp>
      <p:sp>
        <p:nvSpPr>
          <p:cNvPr id="69" name="Google Shape;69;p21"/>
          <p:cNvSpPr txBox="1">
            <a:spLocks noGrp="1"/>
          </p:cNvSpPr>
          <p:nvPr>
            <p:ph type="body" idx="2"/>
          </p:nvPr>
        </p:nvSpPr>
        <p:spPr>
          <a:xfrm>
            <a:off x="533399" y="1787856"/>
            <a:ext cx="3840480" cy="3720152"/>
          </a:xfrm>
          <a:prstGeom prst="rect">
            <a:avLst/>
          </a:prstGeom>
          <a:noFill/>
          <a:ln>
            <a:noFill/>
          </a:ln>
        </p:spPr>
        <p:txBody>
          <a:bodyPr spcFirstLastPara="1" wrap="square" lIns="91425" tIns="45700" rIns="91425" bIns="45700" anchor="t" anchorCtr="0">
            <a:normAutofit/>
          </a:bodyPr>
          <a:lstStyle>
            <a:lvl1pPr marL="457200" lvl="0" indent="-228600" algn="ctr">
              <a:spcBef>
                <a:spcPts val="2000"/>
              </a:spcBef>
              <a:spcAft>
                <a:spcPts val="0"/>
              </a:spcAft>
              <a:buSzPts val="1980"/>
              <a:buNone/>
              <a:defRPr sz="1800"/>
            </a:lvl1pPr>
            <a:lvl2pPr marL="914400" lvl="1" indent="-228600" algn="l">
              <a:spcBef>
                <a:spcPts val="600"/>
              </a:spcBef>
              <a:spcAft>
                <a:spcPts val="0"/>
              </a:spcAft>
              <a:buSzPts val="1320"/>
              <a:buNone/>
              <a:defRPr sz="1200"/>
            </a:lvl2pPr>
            <a:lvl3pPr marL="1371600" lvl="2" indent="-228600" algn="l">
              <a:spcBef>
                <a:spcPts val="600"/>
              </a:spcBef>
              <a:spcAft>
                <a:spcPts val="0"/>
              </a:spcAft>
              <a:buSzPts val="1100"/>
              <a:buNone/>
              <a:defRPr sz="1000"/>
            </a:lvl3pPr>
            <a:lvl4pPr marL="1828800" lvl="3" indent="-228600" algn="l">
              <a:spcBef>
                <a:spcPts val="600"/>
              </a:spcBef>
              <a:spcAft>
                <a:spcPts val="0"/>
              </a:spcAft>
              <a:buSzPts val="990"/>
              <a:buNone/>
              <a:defRPr sz="900"/>
            </a:lvl4pPr>
            <a:lvl5pPr marL="2286000" lvl="4" indent="-228600" algn="l">
              <a:spcBef>
                <a:spcPts val="600"/>
              </a:spcBef>
              <a:spcAft>
                <a:spcPts val="0"/>
              </a:spcAft>
              <a:buSzPts val="990"/>
              <a:buNone/>
              <a:defRPr sz="900"/>
            </a:lvl5pPr>
            <a:lvl6pPr marL="2743200" lvl="5" indent="-228600" algn="l">
              <a:spcBef>
                <a:spcPts val="180"/>
              </a:spcBef>
              <a:spcAft>
                <a:spcPts val="0"/>
              </a:spcAft>
              <a:buClr>
                <a:schemeClr val="lt1"/>
              </a:buClr>
              <a:buSzPts val="900"/>
              <a:buNone/>
              <a:defRPr sz="900"/>
            </a:lvl6pPr>
            <a:lvl7pPr marL="3200400" lvl="6" indent="-228600" algn="l">
              <a:spcBef>
                <a:spcPts val="180"/>
              </a:spcBef>
              <a:spcAft>
                <a:spcPts val="0"/>
              </a:spcAft>
              <a:buClr>
                <a:schemeClr val="lt1"/>
              </a:buClr>
              <a:buSzPts val="900"/>
              <a:buNone/>
              <a:defRPr sz="900"/>
            </a:lvl7pPr>
            <a:lvl8pPr marL="3657600" lvl="7" indent="-228600" algn="l">
              <a:spcBef>
                <a:spcPts val="180"/>
              </a:spcBef>
              <a:spcAft>
                <a:spcPts val="0"/>
              </a:spcAft>
              <a:buClr>
                <a:schemeClr val="lt1"/>
              </a:buClr>
              <a:buSzPts val="900"/>
              <a:buNone/>
              <a:defRPr sz="900"/>
            </a:lvl8pPr>
            <a:lvl9pPr marL="4114800" lvl="8" indent="-228600" algn="l">
              <a:spcBef>
                <a:spcPts val="180"/>
              </a:spcBef>
              <a:spcAft>
                <a:spcPts val="0"/>
              </a:spcAft>
              <a:buClr>
                <a:schemeClr val="lt1"/>
              </a:buClr>
              <a:buSzPts val="900"/>
              <a:buNone/>
              <a:defRPr sz="900"/>
            </a:lvl9pPr>
          </a:lstStyle>
          <a:p>
            <a:endParaRPr/>
          </a:p>
        </p:txBody>
      </p:sp>
      <p:sp>
        <p:nvSpPr>
          <p:cNvPr id="70" name="Google Shape;70;p21"/>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73"/>
        <p:cNvGrpSpPr/>
        <p:nvPr/>
      </p:nvGrpSpPr>
      <p:grpSpPr>
        <a:xfrm>
          <a:off x="0" y="0"/>
          <a:ext cx="0" cy="0"/>
          <a:chOff x="0" y="0"/>
          <a:chExt cx="0" cy="0"/>
        </a:xfrm>
      </p:grpSpPr>
      <p:sp>
        <p:nvSpPr>
          <p:cNvPr id="74" name="Google Shape;74;p22"/>
          <p:cNvSpPr txBox="1">
            <a:spLocks noGrp="1"/>
          </p:cNvSpPr>
          <p:nvPr>
            <p:ph type="title"/>
          </p:nvPr>
        </p:nvSpPr>
        <p:spPr>
          <a:xfrm>
            <a:off x="533398" y="611872"/>
            <a:ext cx="4079545" cy="11620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3600"/>
              <a:buFont typeface="Source Sans Pro"/>
              <a:buNone/>
              <a:defRPr sz="36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22"/>
          <p:cNvSpPr txBox="1">
            <a:spLocks noGrp="1"/>
          </p:cNvSpPr>
          <p:nvPr>
            <p:ph type="body" idx="1"/>
          </p:nvPr>
        </p:nvSpPr>
        <p:spPr>
          <a:xfrm>
            <a:off x="533398" y="1787856"/>
            <a:ext cx="4079545" cy="3720152"/>
          </a:xfrm>
          <a:prstGeom prst="rect">
            <a:avLst/>
          </a:prstGeom>
          <a:noFill/>
          <a:ln>
            <a:noFill/>
          </a:ln>
        </p:spPr>
        <p:txBody>
          <a:bodyPr spcFirstLastPara="1" wrap="square" lIns="91425" tIns="45700" rIns="91425" bIns="45700" anchor="t" anchorCtr="0">
            <a:normAutofit/>
          </a:bodyPr>
          <a:lstStyle>
            <a:lvl1pPr marL="457200" lvl="0" indent="-228600" algn="ctr">
              <a:spcBef>
                <a:spcPts val="2000"/>
              </a:spcBef>
              <a:spcAft>
                <a:spcPts val="0"/>
              </a:spcAft>
              <a:buSzPts val="1980"/>
              <a:buNone/>
              <a:defRPr sz="1800"/>
            </a:lvl1pPr>
            <a:lvl2pPr marL="914400" lvl="1" indent="-228600" algn="l">
              <a:spcBef>
                <a:spcPts val="600"/>
              </a:spcBef>
              <a:spcAft>
                <a:spcPts val="0"/>
              </a:spcAft>
              <a:buSzPts val="1320"/>
              <a:buNone/>
              <a:defRPr sz="1200"/>
            </a:lvl2pPr>
            <a:lvl3pPr marL="1371600" lvl="2" indent="-228600" algn="l">
              <a:spcBef>
                <a:spcPts val="600"/>
              </a:spcBef>
              <a:spcAft>
                <a:spcPts val="0"/>
              </a:spcAft>
              <a:buSzPts val="1100"/>
              <a:buNone/>
              <a:defRPr sz="1000"/>
            </a:lvl3pPr>
            <a:lvl4pPr marL="1828800" lvl="3" indent="-228600" algn="l">
              <a:spcBef>
                <a:spcPts val="600"/>
              </a:spcBef>
              <a:spcAft>
                <a:spcPts val="0"/>
              </a:spcAft>
              <a:buSzPts val="990"/>
              <a:buNone/>
              <a:defRPr sz="900"/>
            </a:lvl4pPr>
            <a:lvl5pPr marL="2286000" lvl="4" indent="-228600" algn="l">
              <a:spcBef>
                <a:spcPts val="600"/>
              </a:spcBef>
              <a:spcAft>
                <a:spcPts val="0"/>
              </a:spcAft>
              <a:buSzPts val="990"/>
              <a:buNone/>
              <a:defRPr sz="900"/>
            </a:lvl5pPr>
            <a:lvl6pPr marL="2743200" lvl="5" indent="-228600" algn="l">
              <a:spcBef>
                <a:spcPts val="180"/>
              </a:spcBef>
              <a:spcAft>
                <a:spcPts val="0"/>
              </a:spcAft>
              <a:buClr>
                <a:schemeClr val="lt1"/>
              </a:buClr>
              <a:buSzPts val="900"/>
              <a:buNone/>
              <a:defRPr sz="900"/>
            </a:lvl6pPr>
            <a:lvl7pPr marL="3200400" lvl="6" indent="-228600" algn="l">
              <a:spcBef>
                <a:spcPts val="180"/>
              </a:spcBef>
              <a:spcAft>
                <a:spcPts val="0"/>
              </a:spcAft>
              <a:buClr>
                <a:schemeClr val="lt1"/>
              </a:buClr>
              <a:buSzPts val="900"/>
              <a:buNone/>
              <a:defRPr sz="900"/>
            </a:lvl7pPr>
            <a:lvl8pPr marL="3657600" lvl="7" indent="-228600" algn="l">
              <a:spcBef>
                <a:spcPts val="180"/>
              </a:spcBef>
              <a:spcAft>
                <a:spcPts val="0"/>
              </a:spcAft>
              <a:buClr>
                <a:schemeClr val="lt1"/>
              </a:buClr>
              <a:buSzPts val="900"/>
              <a:buNone/>
              <a:defRPr sz="900"/>
            </a:lvl8pPr>
            <a:lvl9pPr marL="4114800" lvl="8" indent="-228600" algn="l">
              <a:spcBef>
                <a:spcPts val="180"/>
              </a:spcBef>
              <a:spcAft>
                <a:spcPts val="0"/>
              </a:spcAft>
              <a:buClr>
                <a:schemeClr val="lt1"/>
              </a:buClr>
              <a:buSzPts val="900"/>
              <a:buNone/>
              <a:defRPr sz="900"/>
            </a:lvl9pPr>
          </a:lstStyle>
          <a:p>
            <a:endParaRPr/>
          </a:p>
        </p:txBody>
      </p:sp>
      <p:sp>
        <p:nvSpPr>
          <p:cNvPr id="76" name="Google Shape;76;p22"/>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79" name="Google Shape;79;p22"/>
          <p:cNvSpPr>
            <a:spLocks noGrp="1"/>
          </p:cNvSpPr>
          <p:nvPr>
            <p:ph type="pic" idx="2"/>
          </p:nvPr>
        </p:nvSpPr>
        <p:spPr>
          <a:xfrm>
            <a:off x="5090617" y="359392"/>
            <a:ext cx="3657600" cy="5318077"/>
          </a:xfrm>
          <a:prstGeom prst="rect">
            <a:avLst/>
          </a:prstGeom>
          <a:noFill/>
          <a:ln w="9525" cap="flat" cmpd="sng">
            <a:solidFill>
              <a:schemeClr val="dk1"/>
            </a:solidFill>
            <a:prstDash val="solid"/>
            <a:round/>
            <a:headEnd type="none" w="sm" len="sm"/>
            <a:tailEnd type="none" w="sm" len="sm"/>
          </a:ln>
          <a:effectLst>
            <a:outerShdw blurRad="63500" sx="100500" sy="100500" algn="ctr" rotWithShape="0">
              <a:srgbClr val="000000">
                <a:alpha val="49803"/>
              </a:srgbClr>
            </a:outerShdw>
          </a:effectLst>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0"/>
        <p:cNvGrpSpPr/>
        <p:nvPr/>
      </p:nvGrpSpPr>
      <p:grpSpPr>
        <a:xfrm>
          <a:off x="0" y="0"/>
          <a:ext cx="0" cy="0"/>
          <a:chOff x="0" y="0"/>
          <a:chExt cx="0" cy="0"/>
        </a:xfrm>
      </p:grpSpPr>
      <p:sp>
        <p:nvSpPr>
          <p:cNvPr id="81" name="Google Shape;81;p23"/>
          <p:cNvSpPr txBox="1">
            <a:spLocks noGrp="1"/>
          </p:cNvSpPr>
          <p:nvPr>
            <p:ph type="title"/>
          </p:nvPr>
        </p:nvSpPr>
        <p:spPr>
          <a:xfrm>
            <a:off x="549275" y="107576"/>
            <a:ext cx="8042276" cy="1336956"/>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23"/>
          <p:cNvSpPr txBox="1">
            <a:spLocks noGrp="1"/>
          </p:cNvSpPr>
          <p:nvPr>
            <p:ph type="body" idx="1"/>
          </p:nvPr>
        </p:nvSpPr>
        <p:spPr>
          <a:xfrm rot="5400000">
            <a:off x="2398713" y="-249237"/>
            <a:ext cx="4343400" cy="8042276"/>
          </a:xfrm>
          <a:prstGeom prst="rect">
            <a:avLst/>
          </a:prstGeom>
          <a:noFill/>
          <a:ln>
            <a:noFill/>
          </a:ln>
        </p:spPr>
        <p:txBody>
          <a:bodyPr spcFirstLastPara="1" wrap="square" lIns="91425" tIns="45700" rIns="91425" bIns="45700" anchor="t" anchorCtr="0">
            <a:normAutofit/>
          </a:bodyPr>
          <a:lstStyle>
            <a:lvl1pPr marL="457200" lvl="0" indent="-354330" algn="l">
              <a:spcBef>
                <a:spcPts val="2000"/>
              </a:spcBef>
              <a:spcAft>
                <a:spcPts val="0"/>
              </a:spcAft>
              <a:buSzPts val="1980"/>
              <a:buChar char="⚫"/>
              <a:defRPr/>
            </a:lvl1pPr>
            <a:lvl2pPr marL="914400" lvl="1" indent="-354330" algn="l">
              <a:spcBef>
                <a:spcPts val="600"/>
              </a:spcBef>
              <a:spcAft>
                <a:spcPts val="0"/>
              </a:spcAft>
              <a:buSzPts val="1980"/>
              <a:buChar char="⚫"/>
              <a:defRPr/>
            </a:lvl2pPr>
            <a:lvl3pPr marL="1371600" lvl="2" indent="-354330" algn="l">
              <a:spcBef>
                <a:spcPts val="600"/>
              </a:spcBef>
              <a:spcAft>
                <a:spcPts val="0"/>
              </a:spcAft>
              <a:buSzPts val="1980"/>
              <a:buChar char="⚫"/>
              <a:defRPr/>
            </a:lvl3pPr>
            <a:lvl4pPr marL="1828800" lvl="3" indent="-354330" algn="l">
              <a:spcBef>
                <a:spcPts val="600"/>
              </a:spcBef>
              <a:spcAft>
                <a:spcPts val="0"/>
              </a:spcAft>
              <a:buSzPts val="1980"/>
              <a:buChar char="⚫"/>
              <a:defRPr/>
            </a:lvl4pPr>
            <a:lvl5pPr marL="2286000" lvl="4" indent="-354329" algn="l">
              <a:spcBef>
                <a:spcPts val="600"/>
              </a:spcBef>
              <a:spcAft>
                <a:spcPts val="0"/>
              </a:spcAft>
              <a:buSzPts val="198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83" name="Google Shape;83;p23"/>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3"/>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3"/>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6"/>
        <p:cNvGrpSpPr/>
        <p:nvPr/>
      </p:nvGrpSpPr>
      <p:grpSpPr>
        <a:xfrm>
          <a:off x="0" y="0"/>
          <a:ext cx="0" cy="0"/>
          <a:chOff x="0" y="0"/>
          <a:chExt cx="0" cy="0"/>
        </a:xfrm>
      </p:grpSpPr>
      <p:sp>
        <p:nvSpPr>
          <p:cNvPr id="87" name="Google Shape;87;p24"/>
          <p:cNvSpPr txBox="1">
            <a:spLocks noGrp="1"/>
          </p:cNvSpPr>
          <p:nvPr>
            <p:ph type="title"/>
          </p:nvPr>
        </p:nvSpPr>
        <p:spPr>
          <a:xfrm rot="5400000">
            <a:off x="5344142" y="2393951"/>
            <a:ext cx="5575300" cy="15240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24"/>
          <p:cNvSpPr txBox="1">
            <a:spLocks noGrp="1"/>
          </p:cNvSpPr>
          <p:nvPr>
            <p:ph type="body" idx="1"/>
          </p:nvPr>
        </p:nvSpPr>
        <p:spPr>
          <a:xfrm rot="5400000">
            <a:off x="1106487" y="-188912"/>
            <a:ext cx="5575300" cy="6689726"/>
          </a:xfrm>
          <a:prstGeom prst="rect">
            <a:avLst/>
          </a:prstGeom>
          <a:noFill/>
          <a:ln>
            <a:noFill/>
          </a:ln>
        </p:spPr>
        <p:txBody>
          <a:bodyPr spcFirstLastPara="1" wrap="square" lIns="91425" tIns="45700" rIns="91425" bIns="45700" anchor="t" anchorCtr="0">
            <a:normAutofit/>
          </a:bodyPr>
          <a:lstStyle>
            <a:lvl1pPr marL="457200" lvl="0" indent="-354330" algn="l">
              <a:spcBef>
                <a:spcPts val="2000"/>
              </a:spcBef>
              <a:spcAft>
                <a:spcPts val="0"/>
              </a:spcAft>
              <a:buSzPts val="1980"/>
              <a:buChar char="⚫"/>
              <a:defRPr/>
            </a:lvl1pPr>
            <a:lvl2pPr marL="914400" lvl="1" indent="-354330" algn="l">
              <a:spcBef>
                <a:spcPts val="600"/>
              </a:spcBef>
              <a:spcAft>
                <a:spcPts val="0"/>
              </a:spcAft>
              <a:buSzPts val="1980"/>
              <a:buChar char="⚫"/>
              <a:defRPr/>
            </a:lvl2pPr>
            <a:lvl3pPr marL="1371600" lvl="2" indent="-354330" algn="l">
              <a:spcBef>
                <a:spcPts val="600"/>
              </a:spcBef>
              <a:spcAft>
                <a:spcPts val="0"/>
              </a:spcAft>
              <a:buSzPts val="1980"/>
              <a:buChar char="⚫"/>
              <a:defRPr/>
            </a:lvl3pPr>
            <a:lvl4pPr marL="1828800" lvl="3" indent="-354330" algn="l">
              <a:spcBef>
                <a:spcPts val="600"/>
              </a:spcBef>
              <a:spcAft>
                <a:spcPts val="0"/>
              </a:spcAft>
              <a:buSzPts val="1980"/>
              <a:buChar char="⚫"/>
              <a:defRPr/>
            </a:lvl4pPr>
            <a:lvl5pPr marL="2286000" lvl="4" indent="-354329" algn="l">
              <a:spcBef>
                <a:spcPts val="600"/>
              </a:spcBef>
              <a:spcAft>
                <a:spcPts val="0"/>
              </a:spcAft>
              <a:buSzPts val="198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89" name="Google Shape;89;p24"/>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4"/>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24"/>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549275" y="107576"/>
            <a:ext cx="8042276" cy="1336956"/>
          </a:xfrm>
          <a:prstGeom prst="rect">
            <a:avLst/>
          </a:prstGeom>
          <a:noFill/>
          <a:ln>
            <a:noFill/>
          </a:ln>
        </p:spPr>
        <p:txBody>
          <a:bodyPr spcFirstLastPara="1" wrap="square" lIns="91425" tIns="45700" rIns="91425" bIns="45700" anchor="b" anchorCtr="0">
            <a:noAutofit/>
          </a:bodyPr>
          <a:lstStyle>
            <a:lvl1pPr marR="0" lvl="0" algn="ctr" rtl="0">
              <a:spcBef>
                <a:spcPts val="0"/>
              </a:spcBef>
              <a:spcAft>
                <a:spcPts val="0"/>
              </a:spcAft>
              <a:buClr>
                <a:schemeClr val="accent1"/>
              </a:buClr>
              <a:buSzPts val="4600"/>
              <a:buFont typeface="Source Sans Pro"/>
              <a:buNone/>
              <a:defRPr sz="4600" b="0" i="0" u="none" strike="noStrike" cap="none">
                <a:solidFill>
                  <a:schemeClr val="accent1"/>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549275" y="1600201"/>
            <a:ext cx="8042276" cy="4343400"/>
          </a:xfrm>
          <a:prstGeom prst="rect">
            <a:avLst/>
          </a:prstGeom>
          <a:noFill/>
          <a:ln>
            <a:noFill/>
          </a:ln>
        </p:spPr>
        <p:txBody>
          <a:bodyPr spcFirstLastPara="1" wrap="square" lIns="91425" tIns="45700" rIns="91425" bIns="45700" anchor="t" anchorCtr="0">
            <a:normAutofit/>
          </a:bodyPr>
          <a:lstStyle>
            <a:lvl1pPr marL="457200" marR="0" lvl="0" indent="-396240" algn="l" rtl="0">
              <a:spcBef>
                <a:spcPts val="2000"/>
              </a:spcBef>
              <a:spcAft>
                <a:spcPts val="0"/>
              </a:spcAft>
              <a:buClr>
                <a:srgbClr val="93B3D7"/>
              </a:buClr>
              <a:buSzPts val="2640"/>
              <a:buFont typeface="Noto Sans Symbols"/>
              <a:buChar char="⚫"/>
              <a:defRPr sz="2400" b="0" i="0" u="none" strike="noStrike" cap="none">
                <a:solidFill>
                  <a:srgbClr val="FEFEFE"/>
                </a:solidFill>
                <a:latin typeface="Source Sans Pro"/>
                <a:ea typeface="Source Sans Pro"/>
                <a:cs typeface="Source Sans Pro"/>
                <a:sym typeface="Source Sans Pro"/>
              </a:defRPr>
            </a:lvl1pPr>
            <a:lvl2pPr marL="914400" marR="0" lvl="1" indent="-382269" algn="l" rtl="0">
              <a:spcBef>
                <a:spcPts val="600"/>
              </a:spcBef>
              <a:spcAft>
                <a:spcPts val="0"/>
              </a:spcAft>
              <a:buClr>
                <a:srgbClr val="366092"/>
              </a:buClr>
              <a:buSzPts val="2420"/>
              <a:buFont typeface="Noto Sans Symbols"/>
              <a:buChar char="⚫"/>
              <a:defRPr sz="2200" b="0" i="0" u="none" strike="noStrike" cap="none">
                <a:solidFill>
                  <a:srgbClr val="FEFEFE"/>
                </a:solidFill>
                <a:latin typeface="Source Sans Pro"/>
                <a:ea typeface="Source Sans Pro"/>
                <a:cs typeface="Source Sans Pro"/>
                <a:sym typeface="Source Sans Pro"/>
              </a:defRPr>
            </a:lvl2pPr>
            <a:lvl3pPr marL="1371600" marR="0" lvl="2" indent="-368300" algn="l" rtl="0">
              <a:spcBef>
                <a:spcPts val="600"/>
              </a:spcBef>
              <a:spcAft>
                <a:spcPts val="0"/>
              </a:spcAft>
              <a:buClr>
                <a:srgbClr val="93B3D7"/>
              </a:buClr>
              <a:buSzPts val="2200"/>
              <a:buFont typeface="Noto Sans Symbols"/>
              <a:buChar char="⚫"/>
              <a:defRPr sz="2000" b="0" i="0" u="none" strike="noStrike" cap="none">
                <a:solidFill>
                  <a:srgbClr val="FEFEFE"/>
                </a:solidFill>
                <a:latin typeface="Source Sans Pro"/>
                <a:ea typeface="Source Sans Pro"/>
                <a:cs typeface="Source Sans Pro"/>
                <a:sym typeface="Source Sans Pro"/>
              </a:defRPr>
            </a:lvl3pPr>
            <a:lvl4pPr marL="1828800" marR="0" lvl="3" indent="-354330" algn="l" rtl="0">
              <a:spcBef>
                <a:spcPts val="600"/>
              </a:spcBef>
              <a:spcAft>
                <a:spcPts val="0"/>
              </a:spcAft>
              <a:buClr>
                <a:srgbClr val="366092"/>
              </a:buClr>
              <a:buSzPts val="1980"/>
              <a:buFont typeface="Noto Sans Symbols"/>
              <a:buChar char="⚫"/>
              <a:defRPr sz="1800" b="0" i="0" u="none" strike="noStrike" cap="none">
                <a:solidFill>
                  <a:srgbClr val="FEFEFE"/>
                </a:solidFill>
                <a:latin typeface="Source Sans Pro"/>
                <a:ea typeface="Source Sans Pro"/>
                <a:cs typeface="Source Sans Pro"/>
                <a:sym typeface="Source Sans Pro"/>
              </a:defRPr>
            </a:lvl4pPr>
            <a:lvl5pPr marL="2286000" marR="0" lvl="4" indent="-354329" algn="l" rtl="0">
              <a:spcBef>
                <a:spcPts val="600"/>
              </a:spcBef>
              <a:spcAft>
                <a:spcPts val="0"/>
              </a:spcAft>
              <a:buClr>
                <a:srgbClr val="93B3D7"/>
              </a:buClr>
              <a:buSzPts val="1980"/>
              <a:buFont typeface="Noto Sans Symbols"/>
              <a:buChar char="⚫"/>
              <a:defRPr sz="1800" b="0" i="0" u="none" strike="noStrike" cap="none">
                <a:solidFill>
                  <a:srgbClr val="FEFEFE"/>
                </a:solidFill>
                <a:latin typeface="Source Sans Pro"/>
                <a:ea typeface="Source Sans Pro"/>
                <a:cs typeface="Source Sans Pro"/>
                <a:sym typeface="Source Sans Pro"/>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Source Sans Pro"/>
                <a:ea typeface="Source Sans Pro"/>
                <a:cs typeface="Source Sans Pro"/>
                <a:sym typeface="Source Sans Pro"/>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Source Sans Pro"/>
                <a:ea typeface="Source Sans Pro"/>
                <a:cs typeface="Source Sans Pro"/>
                <a:sym typeface="Source Sans Pro"/>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Source Sans Pro"/>
                <a:ea typeface="Source Sans Pro"/>
                <a:cs typeface="Source Sans Pro"/>
                <a:sym typeface="Source Sans Pro"/>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Source Sans Pro"/>
                <a:ea typeface="Source Sans Pro"/>
                <a:cs typeface="Source Sans Pro"/>
                <a:sym typeface="Source Sans Pro"/>
              </a:defRPr>
            </a:lvl9pPr>
          </a:lstStyle>
          <a:p>
            <a:endParaRPr/>
          </a:p>
        </p:txBody>
      </p:sp>
      <p:sp>
        <p:nvSpPr>
          <p:cNvPr id="12" name="Google Shape;12;p12"/>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dk1"/>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9pPr>
          </a:lstStyle>
          <a:p>
            <a:endParaRPr/>
          </a:p>
        </p:txBody>
      </p:sp>
      <p:sp>
        <p:nvSpPr>
          <p:cNvPr id="13" name="Google Shape;13;p12"/>
          <p:cNvSpPr txBox="1">
            <a:spLocks noGrp="1"/>
          </p:cNvSpPr>
          <p:nvPr>
            <p:ph type="ftr" idx="11"/>
          </p:nvPr>
        </p:nvSpPr>
        <p:spPr>
          <a:xfrm>
            <a:off x="264458" y="6275668"/>
            <a:ext cx="484094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dk1"/>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9pPr>
          </a:lstStyle>
          <a:p>
            <a:endParaRPr/>
          </a:p>
        </p:txBody>
      </p:sp>
      <p:sp>
        <p:nvSpPr>
          <p:cNvPr id="14" name="Google Shape;14;p12"/>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600" b="0" i="0" u="none" strike="noStrike" cap="none">
                <a:solidFill>
                  <a:schemeClr val="dk1"/>
                </a:solidFill>
                <a:latin typeface="Source Sans Pro"/>
                <a:ea typeface="Source Sans Pro"/>
                <a:cs typeface="Source Sans Pro"/>
                <a:sym typeface="Source Sans Pro"/>
              </a:defRPr>
            </a:lvl1pPr>
            <a:lvl2pPr marL="0" marR="0" lvl="1" indent="0" algn="r" rtl="0">
              <a:spcBef>
                <a:spcPts val="0"/>
              </a:spcBef>
              <a:buNone/>
              <a:defRPr sz="3600" b="0" i="0" u="none" strike="noStrike" cap="none">
                <a:solidFill>
                  <a:schemeClr val="dk1"/>
                </a:solidFill>
                <a:latin typeface="Source Sans Pro"/>
                <a:ea typeface="Source Sans Pro"/>
                <a:cs typeface="Source Sans Pro"/>
                <a:sym typeface="Source Sans Pro"/>
              </a:defRPr>
            </a:lvl2pPr>
            <a:lvl3pPr marL="0" marR="0" lvl="2" indent="0" algn="r" rtl="0">
              <a:spcBef>
                <a:spcPts val="0"/>
              </a:spcBef>
              <a:buNone/>
              <a:defRPr sz="3600" b="0" i="0" u="none" strike="noStrike" cap="none">
                <a:solidFill>
                  <a:schemeClr val="dk1"/>
                </a:solidFill>
                <a:latin typeface="Source Sans Pro"/>
                <a:ea typeface="Source Sans Pro"/>
                <a:cs typeface="Source Sans Pro"/>
                <a:sym typeface="Source Sans Pro"/>
              </a:defRPr>
            </a:lvl3pPr>
            <a:lvl4pPr marL="0" marR="0" lvl="3" indent="0" algn="r" rtl="0">
              <a:spcBef>
                <a:spcPts val="0"/>
              </a:spcBef>
              <a:buNone/>
              <a:defRPr sz="3600" b="0" i="0" u="none" strike="noStrike" cap="none">
                <a:solidFill>
                  <a:schemeClr val="dk1"/>
                </a:solidFill>
                <a:latin typeface="Source Sans Pro"/>
                <a:ea typeface="Source Sans Pro"/>
                <a:cs typeface="Source Sans Pro"/>
                <a:sym typeface="Source Sans Pro"/>
              </a:defRPr>
            </a:lvl4pPr>
            <a:lvl5pPr marL="0" marR="0" lvl="4" indent="0" algn="r" rtl="0">
              <a:spcBef>
                <a:spcPts val="0"/>
              </a:spcBef>
              <a:buNone/>
              <a:defRPr sz="3600" b="0" i="0" u="none" strike="noStrike" cap="none">
                <a:solidFill>
                  <a:schemeClr val="dk1"/>
                </a:solidFill>
                <a:latin typeface="Source Sans Pro"/>
                <a:ea typeface="Source Sans Pro"/>
                <a:cs typeface="Source Sans Pro"/>
                <a:sym typeface="Source Sans Pro"/>
              </a:defRPr>
            </a:lvl5pPr>
            <a:lvl6pPr marL="0" marR="0" lvl="5" indent="0" algn="r" rtl="0">
              <a:spcBef>
                <a:spcPts val="0"/>
              </a:spcBef>
              <a:buNone/>
              <a:defRPr sz="3600" b="0" i="0" u="none" strike="noStrike" cap="none">
                <a:solidFill>
                  <a:schemeClr val="dk1"/>
                </a:solidFill>
                <a:latin typeface="Source Sans Pro"/>
                <a:ea typeface="Source Sans Pro"/>
                <a:cs typeface="Source Sans Pro"/>
                <a:sym typeface="Source Sans Pro"/>
              </a:defRPr>
            </a:lvl6pPr>
            <a:lvl7pPr marL="0" marR="0" lvl="6" indent="0" algn="r" rtl="0">
              <a:spcBef>
                <a:spcPts val="0"/>
              </a:spcBef>
              <a:buNone/>
              <a:defRPr sz="3600" b="0" i="0" u="none" strike="noStrike" cap="none">
                <a:solidFill>
                  <a:schemeClr val="dk1"/>
                </a:solidFill>
                <a:latin typeface="Source Sans Pro"/>
                <a:ea typeface="Source Sans Pro"/>
                <a:cs typeface="Source Sans Pro"/>
                <a:sym typeface="Source Sans Pro"/>
              </a:defRPr>
            </a:lvl7pPr>
            <a:lvl8pPr marL="0" marR="0" lvl="7" indent="0" algn="r" rtl="0">
              <a:spcBef>
                <a:spcPts val="0"/>
              </a:spcBef>
              <a:buNone/>
              <a:defRPr sz="3600" b="0" i="0" u="none" strike="noStrike" cap="none">
                <a:solidFill>
                  <a:schemeClr val="dk1"/>
                </a:solidFill>
                <a:latin typeface="Source Sans Pro"/>
                <a:ea typeface="Source Sans Pro"/>
                <a:cs typeface="Source Sans Pro"/>
                <a:sym typeface="Source Sans Pro"/>
              </a:defRPr>
            </a:lvl8pPr>
            <a:lvl9pPr marL="0" marR="0" lvl="8" indent="0" algn="r" rtl="0">
              <a:spcBef>
                <a:spcPts val="0"/>
              </a:spcBef>
              <a:buNone/>
              <a:defRPr sz="3600" b="0" i="0" u="none" strike="noStrike" cap="none">
                <a:solidFill>
                  <a:schemeClr val="dk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www.wellworldsolutions.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bls.gov/cex/cesrvymethssteinbe1.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nces.ed.gov/FCSM/pdf/Ellis_2012FCSM_V-B.pdf" TargetMode="External"/><Relationship Id="rId4" Type="http://schemas.openxmlformats.org/officeDocument/2006/relationships/hyperlink" Target="https://www.sciencedirect.com/science/article/abs/pii/S0304387813001235"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hyperlink" Target="https://wellworldsolutions.com/the-workforce-outcomes-reporting-questionnaire-worq/"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wellworldsolutions@outlook.co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
          <p:cNvSpPr txBox="1">
            <a:spLocks noGrp="1"/>
          </p:cNvSpPr>
          <p:nvPr>
            <p:ph type="ctrTitle"/>
          </p:nvPr>
        </p:nvSpPr>
        <p:spPr>
          <a:xfrm>
            <a:off x="1322924" y="1890292"/>
            <a:ext cx="6498158" cy="1086212"/>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93B3D7"/>
              </a:buClr>
              <a:buSzPts val="3520"/>
              <a:buFont typeface="Noto Sans Symbols"/>
              <a:buNone/>
            </a:pPr>
            <a:r>
              <a:rPr lang="en-US" sz="2800" b="1" dirty="0">
                <a:solidFill>
                  <a:srgbClr val="0000FF"/>
                </a:solidFill>
                <a:latin typeface="Book Antiqua"/>
                <a:ea typeface="Book Antiqua"/>
                <a:cs typeface="Book Antiqua"/>
                <a:sym typeface="Book Antiqua"/>
              </a:rPr>
              <a:t>Assessing Recall in Surveys Using Cognitive Interviews: Testing in Two Surveys Across 8 Countries</a:t>
            </a:r>
            <a:endParaRPr sz="4400" dirty="0"/>
          </a:p>
        </p:txBody>
      </p:sp>
      <p:sp>
        <p:nvSpPr>
          <p:cNvPr id="97" name="Google Shape;97;p1"/>
          <p:cNvSpPr txBox="1">
            <a:spLocks noGrp="1"/>
          </p:cNvSpPr>
          <p:nvPr>
            <p:ph type="subTitle" idx="1"/>
          </p:nvPr>
        </p:nvSpPr>
        <p:spPr>
          <a:xfrm>
            <a:off x="1322919" y="3423176"/>
            <a:ext cx="6498159" cy="916641"/>
          </a:xfrm>
          <a:prstGeom prst="rect">
            <a:avLst/>
          </a:prstGeom>
          <a:noFill/>
          <a:ln>
            <a:noFill/>
          </a:ln>
        </p:spPr>
        <p:txBody>
          <a:bodyPr spcFirstLastPara="1" wrap="square" lIns="91425" tIns="45700" rIns="91425" bIns="45700" anchor="t" anchorCtr="0">
            <a:noAutofit/>
          </a:bodyPr>
          <a:lstStyle/>
          <a:p>
            <a:pPr marL="0" lvl="0" indent="0" algn="ctr" rtl="0">
              <a:spcBef>
                <a:spcPts val="300"/>
              </a:spcBef>
              <a:spcAft>
                <a:spcPts val="0"/>
              </a:spcAft>
              <a:buClr>
                <a:srgbClr val="93B3D7"/>
              </a:buClr>
              <a:buSzPts val="2200"/>
              <a:buFont typeface="Noto Sans Symbols"/>
              <a:buNone/>
            </a:pPr>
            <a:r>
              <a:rPr lang="en-US" sz="2000" b="1" dirty="0">
                <a:solidFill>
                  <a:srgbClr val="0000FF"/>
                </a:solidFill>
                <a:latin typeface="Book Antiqua"/>
                <a:ea typeface="Book Antiqua"/>
                <a:cs typeface="Book Antiqua"/>
                <a:sym typeface="Book Antiqua"/>
              </a:rPr>
              <a:t>Mousumi Sarkar, Well World Solutions</a:t>
            </a:r>
          </a:p>
          <a:p>
            <a:pPr marL="0" lvl="0" indent="0" algn="ctr" rtl="0">
              <a:spcBef>
                <a:spcPts val="300"/>
              </a:spcBef>
              <a:spcAft>
                <a:spcPts val="0"/>
              </a:spcAft>
              <a:buClr>
                <a:srgbClr val="93B3D7"/>
              </a:buClr>
              <a:buSzPts val="2200"/>
              <a:buFont typeface="Noto Sans Symbols"/>
              <a:buNone/>
            </a:pPr>
            <a:r>
              <a:rPr lang="en-US" sz="2000" b="1" dirty="0">
                <a:solidFill>
                  <a:srgbClr val="0000FF"/>
                </a:solidFill>
                <a:latin typeface="Book Antiqua"/>
                <a:ea typeface="Book Antiqua"/>
                <a:cs typeface="Book Antiqua"/>
                <a:sym typeface="Book Antiqua"/>
              </a:rPr>
              <a:t>Julie de Jong, ICF International</a:t>
            </a:r>
            <a:endParaRPr lang="en-US" sz="2000" b="1" dirty="0">
              <a:solidFill>
                <a:srgbClr val="31859B"/>
              </a:solidFill>
              <a:latin typeface="Book Antiqua"/>
              <a:ea typeface="Book Antiqua"/>
              <a:cs typeface="Book Antiqua"/>
              <a:sym typeface="Book Antiqua"/>
            </a:endParaRPr>
          </a:p>
          <a:p>
            <a:pPr marL="0" lvl="0" indent="0" algn="ctr" rtl="0">
              <a:spcBef>
                <a:spcPts val="300"/>
              </a:spcBef>
              <a:spcAft>
                <a:spcPts val="0"/>
              </a:spcAft>
              <a:buClr>
                <a:srgbClr val="93B3D7"/>
              </a:buClr>
              <a:buSzPts val="2200"/>
              <a:buFont typeface="Noto Sans Symbols"/>
              <a:buNone/>
            </a:pPr>
            <a:endParaRPr sz="2000" b="1" i="1" dirty="0">
              <a:solidFill>
                <a:srgbClr val="31859B"/>
              </a:solidFill>
              <a:latin typeface="Book Antiqua"/>
              <a:ea typeface="Book Antiqua"/>
              <a:cs typeface="Book Antiqua"/>
              <a:sym typeface="Book Antiqua"/>
            </a:endParaRPr>
          </a:p>
          <a:p>
            <a:pPr marL="0" lvl="0" indent="0" algn="ctr" rtl="0">
              <a:spcBef>
                <a:spcPts val="300"/>
              </a:spcBef>
              <a:spcAft>
                <a:spcPts val="0"/>
              </a:spcAft>
              <a:buClr>
                <a:srgbClr val="93B3D7"/>
              </a:buClr>
              <a:buSzPts val="2200"/>
              <a:buFont typeface="Noto Sans Symbols"/>
              <a:buNone/>
            </a:pPr>
            <a:r>
              <a:rPr lang="en-US" sz="2000" b="1" dirty="0">
                <a:solidFill>
                  <a:srgbClr val="205867"/>
                </a:solidFill>
                <a:latin typeface="Book Antiqua"/>
                <a:ea typeface="Book Antiqua"/>
                <a:cs typeface="Book Antiqua"/>
                <a:sym typeface="Book Antiqua"/>
              </a:rPr>
              <a:t>Conducted for:</a:t>
            </a:r>
          </a:p>
          <a:p>
            <a:pPr marL="0" lvl="0" indent="0" algn="ctr" rtl="0">
              <a:spcBef>
                <a:spcPts val="300"/>
              </a:spcBef>
              <a:spcAft>
                <a:spcPts val="0"/>
              </a:spcAft>
              <a:buClr>
                <a:srgbClr val="93B3D7"/>
              </a:buClr>
              <a:buSzPts val="2200"/>
              <a:buFont typeface="Noto Sans Symbols"/>
              <a:buNone/>
            </a:pPr>
            <a:r>
              <a:rPr lang="en-US" sz="2000" b="1" dirty="0">
                <a:solidFill>
                  <a:srgbClr val="205867"/>
                </a:solidFill>
                <a:latin typeface="Book Antiqua"/>
                <a:ea typeface="Book Antiqua"/>
                <a:cs typeface="Book Antiqua"/>
                <a:sym typeface="Book Antiqua"/>
              </a:rPr>
              <a:t>USAID’s Office of Education and</a:t>
            </a:r>
            <a:endParaRPr lang="en-US" dirty="0"/>
          </a:p>
          <a:p>
            <a:pPr marL="0" lvl="0" indent="0" algn="ctr" rtl="0">
              <a:spcBef>
                <a:spcPts val="300"/>
              </a:spcBef>
              <a:spcAft>
                <a:spcPts val="0"/>
              </a:spcAft>
              <a:buClr>
                <a:srgbClr val="93B3D7"/>
              </a:buClr>
              <a:buSzPts val="2200"/>
              <a:buFont typeface="Noto Sans Symbols"/>
              <a:buNone/>
            </a:pPr>
            <a:endParaRPr sz="800" b="1" dirty="0">
              <a:solidFill>
                <a:srgbClr val="DAE5F1"/>
              </a:solidFill>
              <a:latin typeface="Book Antiqua"/>
              <a:ea typeface="Book Antiqua"/>
              <a:cs typeface="Book Antiqua"/>
              <a:sym typeface="Book Antiqua"/>
            </a:endParaRPr>
          </a:p>
          <a:p>
            <a:pPr marL="0" lvl="0" indent="0" algn="ctr" rtl="0">
              <a:spcBef>
                <a:spcPts val="300"/>
              </a:spcBef>
              <a:spcAft>
                <a:spcPts val="0"/>
              </a:spcAft>
              <a:buClr>
                <a:srgbClr val="93B3D7"/>
              </a:buClr>
              <a:buSzPts val="1760"/>
              <a:buFont typeface="Noto Sans Symbols"/>
              <a:buNone/>
            </a:pPr>
            <a:r>
              <a:rPr lang="en-US" sz="1600" b="1" i="1" dirty="0">
                <a:solidFill>
                  <a:schemeClr val="bg2">
                    <a:lumMod val="50000"/>
                  </a:schemeClr>
                </a:solidFill>
                <a:latin typeface="Book Antiqua"/>
                <a:ea typeface="Book Antiqua"/>
                <a:cs typeface="Book Antiqua"/>
                <a:sym typeface="Book Antiqua"/>
              </a:rPr>
              <a:t>2025 American Association for Public Opinion Research (AAPOR) Annual Conference</a:t>
            </a:r>
            <a:endParaRPr dirty="0">
              <a:solidFill>
                <a:schemeClr val="bg2">
                  <a:lumMod val="50000"/>
                </a:schemeClr>
              </a:solidFill>
            </a:endParaRPr>
          </a:p>
          <a:p>
            <a:pPr marL="0" lvl="0" indent="0" algn="ctr" rtl="0">
              <a:spcBef>
                <a:spcPts val="300"/>
              </a:spcBef>
              <a:spcAft>
                <a:spcPts val="0"/>
              </a:spcAft>
              <a:buClr>
                <a:srgbClr val="93B3D7"/>
              </a:buClr>
              <a:buSzPts val="1760"/>
              <a:buFont typeface="Noto Sans Symbols"/>
              <a:buNone/>
            </a:pPr>
            <a:r>
              <a:rPr lang="en-US" sz="1600" b="1" dirty="0">
                <a:solidFill>
                  <a:schemeClr val="bg2">
                    <a:lumMod val="50000"/>
                  </a:schemeClr>
                </a:solidFill>
                <a:latin typeface="Book Antiqua"/>
                <a:ea typeface="Book Antiqua"/>
                <a:cs typeface="Book Antiqua"/>
                <a:sym typeface="Book Antiqua"/>
              </a:rPr>
              <a:t>St. Louis, USA</a:t>
            </a:r>
          </a:p>
          <a:p>
            <a:pPr marL="0" lvl="0" indent="0" algn="ctr" rtl="0">
              <a:spcBef>
                <a:spcPts val="300"/>
              </a:spcBef>
              <a:spcAft>
                <a:spcPts val="0"/>
              </a:spcAft>
              <a:buClr>
                <a:srgbClr val="93B3D7"/>
              </a:buClr>
              <a:buSzPts val="1760"/>
              <a:buFont typeface="Noto Sans Symbols"/>
              <a:buNone/>
            </a:pPr>
            <a:r>
              <a:rPr lang="en-US" sz="1600" b="1" dirty="0">
                <a:solidFill>
                  <a:schemeClr val="bg2">
                    <a:lumMod val="50000"/>
                  </a:schemeClr>
                </a:solidFill>
                <a:latin typeface="Book Antiqua"/>
                <a:sym typeface="Book Antiqua"/>
              </a:rPr>
              <a:t>May 2025</a:t>
            </a:r>
            <a:endParaRPr dirty="0">
              <a:solidFill>
                <a:schemeClr val="bg2">
                  <a:lumMod val="50000"/>
                </a:schemeClr>
              </a:solidFill>
            </a:endParaRPr>
          </a:p>
        </p:txBody>
      </p:sp>
      <p:pic>
        <p:nvPicPr>
          <p:cNvPr id="98" name="Google Shape;98;p1" descr="WWSLogoSmall.jpg"/>
          <p:cNvPicPr preferRelativeResize="0"/>
          <p:nvPr/>
        </p:nvPicPr>
        <p:blipFill rotWithShape="1">
          <a:blip r:embed="rId3">
            <a:alphaModFix/>
          </a:blip>
          <a:srcRect/>
          <a:stretch/>
        </p:blipFill>
        <p:spPr>
          <a:xfrm>
            <a:off x="-4" y="128090"/>
            <a:ext cx="1322923" cy="916641"/>
          </a:xfrm>
          <a:prstGeom prst="rect">
            <a:avLst/>
          </a:prstGeom>
          <a:solidFill>
            <a:srgbClr val="8CB3E3"/>
          </a:solidFill>
          <a:ln>
            <a:noFill/>
          </a:ln>
        </p:spPr>
      </p:pic>
      <p:sp>
        <p:nvSpPr>
          <p:cNvPr id="99" name="Google Shape;99;p1"/>
          <p:cNvSpPr txBox="1"/>
          <p:nvPr/>
        </p:nvSpPr>
        <p:spPr>
          <a:xfrm>
            <a:off x="0" y="916641"/>
            <a:ext cx="267623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0" i="0" u="none" strike="noStrike" cap="none" dirty="0">
                <a:solidFill>
                  <a:srgbClr val="366092"/>
                </a:solidFill>
                <a:latin typeface="Book Antiqua"/>
                <a:ea typeface="Book Antiqua"/>
                <a:cs typeface="Book Antiqua"/>
                <a:sym typeface="Book Antiqua"/>
              </a:rPr>
              <a:t>Solutions for a better world </a:t>
            </a:r>
            <a:endParaRPr dirty="0"/>
          </a:p>
        </p:txBody>
      </p:sp>
      <p:sp>
        <p:nvSpPr>
          <p:cNvPr id="100" name="Google Shape;100;p1"/>
          <p:cNvSpPr txBox="1"/>
          <p:nvPr/>
        </p:nvSpPr>
        <p:spPr>
          <a:xfrm>
            <a:off x="6234116" y="246072"/>
            <a:ext cx="2909884"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dirty="0">
                <a:solidFill>
                  <a:srgbClr val="2703FF"/>
                </a:solidFill>
                <a:latin typeface="Book Antiqua"/>
                <a:ea typeface="Book Antiqua"/>
                <a:cs typeface="Book Antiqua"/>
                <a:sym typeface="Book Antiqua"/>
              </a:rPr>
              <a:t>Washington, DC</a:t>
            </a:r>
            <a:endParaRPr dirty="0"/>
          </a:p>
          <a:p>
            <a:pPr marL="0" marR="0" lvl="0" indent="0" algn="l" rtl="0">
              <a:spcBef>
                <a:spcPts val="0"/>
              </a:spcBef>
              <a:spcAft>
                <a:spcPts val="0"/>
              </a:spcAft>
              <a:buNone/>
            </a:pPr>
            <a:r>
              <a:rPr lang="en-US" sz="1400" dirty="0">
                <a:solidFill>
                  <a:srgbClr val="2703FF"/>
                </a:solidFill>
                <a:latin typeface="Book Antiqua"/>
                <a:ea typeface="Book Antiqua"/>
                <a:cs typeface="Book Antiqua"/>
                <a:sym typeface="Book Antiqua"/>
              </a:rPr>
              <a:t>202-486-4997</a:t>
            </a:r>
            <a:endParaRPr dirty="0"/>
          </a:p>
          <a:p>
            <a:pPr marL="0" marR="0" lvl="0" indent="0" algn="l" rtl="0">
              <a:spcBef>
                <a:spcPts val="0"/>
              </a:spcBef>
              <a:spcAft>
                <a:spcPts val="0"/>
              </a:spcAft>
              <a:buNone/>
            </a:pPr>
            <a:r>
              <a:rPr lang="en-US" sz="1400" dirty="0">
                <a:solidFill>
                  <a:srgbClr val="2703FF"/>
                </a:solidFill>
                <a:latin typeface="Book Antiqua"/>
                <a:ea typeface="Book Antiqua"/>
                <a:cs typeface="Book Antiqua"/>
                <a:sym typeface="Book Antiqua"/>
              </a:rPr>
              <a:t>welllworldsolutions@outlook.com</a:t>
            </a:r>
            <a:endParaRPr sz="1400" dirty="0">
              <a:solidFill>
                <a:srgbClr val="2703FF"/>
              </a:solidFill>
              <a:latin typeface="Book Antiqua"/>
              <a:ea typeface="Book Antiqua"/>
              <a:cs typeface="Book Antiqua"/>
              <a:sym typeface="Book Antiqua"/>
            </a:endParaRPr>
          </a:p>
          <a:p>
            <a:pPr marL="0" marR="0" lvl="0" indent="0" algn="l" rtl="0">
              <a:spcBef>
                <a:spcPts val="0"/>
              </a:spcBef>
              <a:spcAft>
                <a:spcPts val="0"/>
              </a:spcAft>
              <a:buNone/>
            </a:pPr>
            <a:r>
              <a:rPr lang="en-US" sz="1400" u="sng" dirty="0">
                <a:solidFill>
                  <a:srgbClr val="2703FF"/>
                </a:solidFill>
                <a:latin typeface="Book Antiqua"/>
                <a:ea typeface="Book Antiqua"/>
                <a:cs typeface="Book Antiqua"/>
                <a:sym typeface="Book Antiqua"/>
                <a:hlinkClick r:id="rId4">
                  <a:extLst>
                    <a:ext uri="{A12FA001-AC4F-418D-AE19-62706E023703}">
                      <ahyp:hlinkClr xmlns:ahyp="http://schemas.microsoft.com/office/drawing/2018/hyperlinkcolor" val="tx"/>
                    </a:ext>
                  </a:extLst>
                </a:hlinkClick>
              </a:rPr>
              <a:t>www.wellworldsolutions.com</a:t>
            </a:r>
            <a:endParaRPr sz="1400" dirty="0">
              <a:solidFill>
                <a:srgbClr val="2703FF"/>
              </a:solidFill>
              <a:latin typeface="Book Antiqua"/>
              <a:ea typeface="Book Antiqua"/>
              <a:cs typeface="Book Antiqua"/>
              <a:sym typeface="Book Antiqua"/>
            </a:endParaRPr>
          </a:p>
        </p:txBody>
      </p:sp>
      <p:pic>
        <p:nvPicPr>
          <p:cNvPr id="101" name="Google Shape;101;p1"/>
          <p:cNvPicPr preferRelativeResize="0"/>
          <p:nvPr/>
        </p:nvPicPr>
        <p:blipFill rotWithShape="1">
          <a:blip r:embed="rId5">
            <a:alphaModFix/>
          </a:blip>
          <a:srcRect/>
          <a:stretch/>
        </p:blipFill>
        <p:spPr>
          <a:xfrm>
            <a:off x="6578041" y="4654807"/>
            <a:ext cx="2078279" cy="602993"/>
          </a:xfrm>
          <a:prstGeom prst="rect">
            <a:avLst/>
          </a:prstGeom>
          <a:noFill/>
          <a:ln>
            <a:noFill/>
          </a:ln>
        </p:spPr>
      </p:pic>
      <p:pic>
        <p:nvPicPr>
          <p:cNvPr id="3" name="Picture 2" descr="A colorful lines in a circle&#10;&#10;Description automatically generated">
            <a:extLst>
              <a:ext uri="{FF2B5EF4-FFF2-40B4-BE49-F238E27FC236}">
                <a16:creationId xmlns:a16="http://schemas.microsoft.com/office/drawing/2014/main" id="{A447E03A-534B-CBF3-6A07-9642F099521B}"/>
              </a:ext>
            </a:extLst>
          </p:cNvPr>
          <p:cNvPicPr>
            <a:picLocks noChangeAspect="1"/>
          </p:cNvPicPr>
          <p:nvPr/>
        </p:nvPicPr>
        <p:blipFill>
          <a:blip r:embed="rId6"/>
          <a:stretch>
            <a:fillRect/>
          </a:stretch>
        </p:blipFill>
        <p:spPr>
          <a:xfrm>
            <a:off x="2519651" y="64981"/>
            <a:ext cx="1064575" cy="8516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
          <p:cNvSpPr txBox="1">
            <a:spLocks noGrp="1"/>
          </p:cNvSpPr>
          <p:nvPr>
            <p:ph type="title"/>
          </p:nvPr>
        </p:nvSpPr>
        <p:spPr>
          <a:xfrm>
            <a:off x="549275" y="107576"/>
            <a:ext cx="8042276" cy="1336956"/>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b="1" dirty="0">
                <a:solidFill>
                  <a:srgbClr val="000090"/>
                </a:solidFill>
                <a:latin typeface="Garamond"/>
                <a:ea typeface="Garamond"/>
                <a:cs typeface="Garamond"/>
                <a:sym typeface="Garamond"/>
              </a:rPr>
              <a:t>Overview</a:t>
            </a:r>
            <a:endParaRPr dirty="0"/>
          </a:p>
        </p:txBody>
      </p:sp>
      <p:sp>
        <p:nvSpPr>
          <p:cNvPr id="108" name="Google Shape;108;p2"/>
          <p:cNvSpPr txBox="1">
            <a:spLocks noGrp="1"/>
          </p:cNvSpPr>
          <p:nvPr>
            <p:ph type="body" idx="1"/>
          </p:nvPr>
        </p:nvSpPr>
        <p:spPr>
          <a:xfrm>
            <a:off x="549275" y="1600201"/>
            <a:ext cx="8042276" cy="4343400"/>
          </a:xfrm>
          <a:prstGeom prst="rect">
            <a:avLst/>
          </a:prstGeom>
          <a:noFill/>
          <a:ln>
            <a:noFill/>
          </a:ln>
        </p:spPr>
        <p:txBody>
          <a:bodyPr spcFirstLastPara="1" wrap="square" lIns="91425" tIns="45700" rIns="91425" bIns="45700" anchor="t" anchorCtr="0">
            <a:normAutofit/>
          </a:bodyPr>
          <a:lstStyle/>
          <a:p>
            <a:pPr marL="571500" lvl="0" indent="-571500" algn="l" rtl="0">
              <a:spcBef>
                <a:spcPts val="0"/>
              </a:spcBef>
              <a:spcAft>
                <a:spcPts val="0"/>
              </a:spcAft>
              <a:buSzPts val="3960"/>
              <a:buFont typeface="Arial" panose="020B0604020202020204" pitchFamily="34" charset="0"/>
              <a:buChar char="•"/>
            </a:pPr>
            <a:r>
              <a:rPr lang="en-US" sz="3600" dirty="0">
                <a:solidFill>
                  <a:srgbClr val="000090"/>
                </a:solidFill>
                <a:latin typeface="Garamond"/>
                <a:ea typeface="Garamond"/>
                <a:cs typeface="Garamond"/>
                <a:sym typeface="Garamond"/>
              </a:rPr>
              <a:t>Overview of two studies</a:t>
            </a:r>
            <a:endParaRPr dirty="0"/>
          </a:p>
          <a:p>
            <a:pPr marL="571500" lvl="0" indent="-571500" algn="l" rtl="0">
              <a:spcBef>
                <a:spcPts val="2000"/>
              </a:spcBef>
              <a:spcAft>
                <a:spcPts val="0"/>
              </a:spcAft>
              <a:buSzPts val="3960"/>
              <a:buFont typeface="Arial" panose="020B0604020202020204" pitchFamily="34" charset="0"/>
              <a:buChar char="•"/>
            </a:pPr>
            <a:r>
              <a:rPr lang="en-US" sz="3600" dirty="0">
                <a:solidFill>
                  <a:srgbClr val="000090"/>
                </a:solidFill>
                <a:latin typeface="Garamond"/>
                <a:ea typeface="Garamond"/>
                <a:cs typeface="Garamond"/>
                <a:sym typeface="Garamond"/>
              </a:rPr>
              <a:t>The challenge of recall</a:t>
            </a:r>
            <a:endParaRPr dirty="0"/>
          </a:p>
          <a:p>
            <a:pPr marL="571500" lvl="0" indent="-571500" algn="l" rtl="0">
              <a:spcBef>
                <a:spcPts val="2000"/>
              </a:spcBef>
              <a:spcAft>
                <a:spcPts val="0"/>
              </a:spcAft>
              <a:buSzPts val="3960"/>
              <a:buFont typeface="Arial" panose="020B0604020202020204" pitchFamily="34" charset="0"/>
              <a:buChar char="•"/>
            </a:pPr>
            <a:r>
              <a:rPr lang="en-US" sz="3600" dirty="0">
                <a:solidFill>
                  <a:srgbClr val="000090"/>
                </a:solidFill>
                <a:latin typeface="Garamond"/>
                <a:ea typeface="Garamond"/>
                <a:cs typeface="Garamond"/>
                <a:sym typeface="Garamond"/>
              </a:rPr>
              <a:t>Testing recall</a:t>
            </a:r>
            <a:endParaRPr dirty="0"/>
          </a:p>
          <a:p>
            <a:pPr marL="571500" lvl="0" indent="-571500" algn="l" rtl="0">
              <a:spcBef>
                <a:spcPts val="2000"/>
              </a:spcBef>
              <a:spcAft>
                <a:spcPts val="0"/>
              </a:spcAft>
              <a:buSzPts val="3960"/>
              <a:buFont typeface="Arial" panose="020B0604020202020204" pitchFamily="34" charset="0"/>
              <a:buChar char="•"/>
            </a:pPr>
            <a:r>
              <a:rPr lang="en-US" sz="3600" dirty="0">
                <a:solidFill>
                  <a:srgbClr val="000090"/>
                </a:solidFill>
                <a:latin typeface="Garamond"/>
                <a:ea typeface="Garamond"/>
                <a:cs typeface="Garamond"/>
                <a:sym typeface="Garamond"/>
              </a:rPr>
              <a:t>Findings</a:t>
            </a:r>
            <a:endParaRPr dirty="0"/>
          </a:p>
          <a:p>
            <a:pPr marL="571500" lvl="0" indent="-571500" algn="l" rtl="0">
              <a:spcBef>
                <a:spcPts val="2000"/>
              </a:spcBef>
              <a:spcAft>
                <a:spcPts val="0"/>
              </a:spcAft>
              <a:buSzPts val="3960"/>
              <a:buFont typeface="Arial" panose="020B0604020202020204" pitchFamily="34" charset="0"/>
              <a:buChar char="•"/>
            </a:pPr>
            <a:r>
              <a:rPr lang="en-US" sz="3600" dirty="0">
                <a:solidFill>
                  <a:srgbClr val="000090"/>
                </a:solidFill>
                <a:latin typeface="Garamond"/>
                <a:ea typeface="Garamond"/>
                <a:cs typeface="Garamond"/>
                <a:sym typeface="Garamond"/>
              </a:rPr>
              <a:t>Takeaways</a:t>
            </a:r>
            <a:endParaRPr dirty="0"/>
          </a:p>
        </p:txBody>
      </p:sp>
      <p:sp>
        <p:nvSpPr>
          <p:cNvPr id="109" name="Google Shape;109;p2"/>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solidFill>
                  <a:srgbClr val="E0ECFF"/>
                </a:solidFill>
                <a:latin typeface="Book Antiqua"/>
                <a:ea typeface="Book Antiqua"/>
                <a:cs typeface="Book Antiqua"/>
                <a:sym typeface="Book Antiqua"/>
              </a:rPr>
              <a:t>May 2025</a:t>
            </a:r>
            <a:endParaRPr dirty="0"/>
          </a:p>
        </p:txBody>
      </p:sp>
      <p:sp>
        <p:nvSpPr>
          <p:cNvPr id="110" name="Google Shape;110;p2"/>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2</a:t>
            </a:fld>
            <a:endParaRPr sz="1100">
              <a:solidFill>
                <a:srgbClr val="E0ECFF"/>
              </a:solidFill>
              <a:latin typeface="Book Antiqua"/>
              <a:ea typeface="Book Antiqua"/>
              <a:cs typeface="Book Antiqua"/>
              <a:sym typeface="Book Antiqua"/>
            </a:endParaRPr>
          </a:p>
        </p:txBody>
      </p:sp>
      <p:sp>
        <p:nvSpPr>
          <p:cNvPr id="111" name="Google Shape;111;p2"/>
          <p:cNvSpPr txBox="1">
            <a:spLocks noGrp="1"/>
          </p:cNvSpPr>
          <p:nvPr>
            <p:ph type="ftr" idx="11"/>
          </p:nvPr>
        </p:nvSpPr>
        <p:spPr>
          <a:xfrm>
            <a:off x="264458" y="6275668"/>
            <a:ext cx="663013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3"/>
          <p:cNvSpPr txBox="1">
            <a:spLocks noGrp="1"/>
          </p:cNvSpPr>
          <p:nvPr>
            <p:ph type="title"/>
          </p:nvPr>
        </p:nvSpPr>
        <p:spPr>
          <a:xfrm>
            <a:off x="549275" y="107576"/>
            <a:ext cx="8042276" cy="78032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sz="4400" b="1" dirty="0">
                <a:solidFill>
                  <a:srgbClr val="000090"/>
                </a:solidFill>
                <a:latin typeface="Garamond"/>
                <a:ea typeface="Garamond"/>
                <a:cs typeface="Garamond"/>
                <a:sym typeface="Garamond"/>
              </a:rPr>
              <a:t>Purpose of the Research Studies</a:t>
            </a:r>
            <a:endParaRPr sz="4400" dirty="0"/>
          </a:p>
        </p:txBody>
      </p:sp>
      <p:sp>
        <p:nvSpPr>
          <p:cNvPr id="118" name="Google Shape;118;p3"/>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solidFill>
                  <a:srgbClr val="E0ECFF"/>
                </a:solidFill>
                <a:latin typeface="Book Antiqua"/>
                <a:ea typeface="Book Antiqua"/>
                <a:cs typeface="Book Antiqua"/>
                <a:sym typeface="Book Antiqua"/>
              </a:rPr>
              <a:t>May 2025</a:t>
            </a:r>
            <a:endParaRPr dirty="0"/>
          </a:p>
        </p:txBody>
      </p:sp>
      <p:sp>
        <p:nvSpPr>
          <p:cNvPr id="119" name="Google Shape;119;p3"/>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3</a:t>
            </a:fld>
            <a:endParaRPr sz="1100">
              <a:solidFill>
                <a:srgbClr val="E0ECFF"/>
              </a:solidFill>
              <a:latin typeface="Book Antiqua"/>
              <a:ea typeface="Book Antiqua"/>
              <a:cs typeface="Book Antiqua"/>
              <a:sym typeface="Book Antiqua"/>
            </a:endParaRPr>
          </a:p>
        </p:txBody>
      </p:sp>
      <p:sp>
        <p:nvSpPr>
          <p:cNvPr id="120" name="Google Shape;120;p3"/>
          <p:cNvSpPr txBox="1">
            <a:spLocks noGrp="1"/>
          </p:cNvSpPr>
          <p:nvPr>
            <p:ph type="ftr" idx="11"/>
          </p:nvPr>
        </p:nvSpPr>
        <p:spPr>
          <a:xfrm>
            <a:off x="264458" y="6275668"/>
            <a:ext cx="663013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a:t>
            </a:r>
            <a:endParaRPr dirty="0"/>
          </a:p>
        </p:txBody>
      </p:sp>
      <p:graphicFrame>
        <p:nvGraphicFramePr>
          <p:cNvPr id="121" name="Google Shape;121;p3"/>
          <p:cNvGraphicFramePr/>
          <p:nvPr>
            <p:extLst>
              <p:ext uri="{D42A27DB-BD31-4B8C-83A1-F6EECF244321}">
                <p14:modId xmlns:p14="http://schemas.microsoft.com/office/powerpoint/2010/main" val="1154084000"/>
              </p:ext>
            </p:extLst>
          </p:nvPr>
        </p:nvGraphicFramePr>
        <p:xfrm>
          <a:off x="264458" y="1084213"/>
          <a:ext cx="8624025" cy="4888278"/>
        </p:xfrm>
        <a:graphic>
          <a:graphicData uri="http://schemas.openxmlformats.org/drawingml/2006/table">
            <a:tbl>
              <a:tblPr firstRow="1" bandRow="1">
                <a:noFill/>
                <a:tableStyleId>{55951C4F-9440-420D-BEF9-68A85E26C9D7}</a:tableStyleId>
              </a:tblPr>
              <a:tblGrid>
                <a:gridCol w="1381450">
                  <a:extLst>
                    <a:ext uri="{9D8B030D-6E8A-4147-A177-3AD203B41FA5}">
                      <a16:colId xmlns:a16="http://schemas.microsoft.com/office/drawing/2014/main" val="20000"/>
                    </a:ext>
                  </a:extLst>
                </a:gridCol>
                <a:gridCol w="3303025">
                  <a:extLst>
                    <a:ext uri="{9D8B030D-6E8A-4147-A177-3AD203B41FA5}">
                      <a16:colId xmlns:a16="http://schemas.microsoft.com/office/drawing/2014/main" val="20001"/>
                    </a:ext>
                  </a:extLst>
                </a:gridCol>
                <a:gridCol w="3939550">
                  <a:extLst>
                    <a:ext uri="{9D8B030D-6E8A-4147-A177-3AD203B41FA5}">
                      <a16:colId xmlns:a16="http://schemas.microsoft.com/office/drawing/2014/main" val="20002"/>
                    </a:ext>
                  </a:extLst>
                </a:gridCol>
              </a:tblGrid>
              <a:tr h="1253125">
                <a:tc>
                  <a:txBody>
                    <a:bodyPr/>
                    <a:lstStyle/>
                    <a:p>
                      <a:pPr marL="0" marR="0" lvl="0" indent="0" algn="ctr" rtl="0">
                        <a:spcBef>
                          <a:spcPts val="0"/>
                        </a:spcBef>
                        <a:spcAft>
                          <a:spcPts val="0"/>
                        </a:spcAft>
                        <a:buNone/>
                      </a:pPr>
                      <a:endParaRPr sz="2000" u="none" strike="noStrike" cap="none" dirty="0">
                        <a:solidFill>
                          <a:srgbClr val="002060"/>
                        </a:solidFill>
                        <a:latin typeface="Times New Roman"/>
                        <a:ea typeface="Times New Roman"/>
                        <a:cs typeface="Times New Roman"/>
                        <a:sym typeface="Times New Roman"/>
                      </a:endParaRPr>
                    </a:p>
                  </a:txBody>
                  <a:tcPr marL="91450" marR="91450" marT="45725" marB="45725">
                    <a:solidFill>
                      <a:srgbClr val="C5D8F1"/>
                    </a:solidFill>
                  </a:tcPr>
                </a:tc>
                <a:tc>
                  <a:txBody>
                    <a:bodyPr/>
                    <a:lstStyle/>
                    <a:p>
                      <a:pPr marL="0" marR="0" lvl="0" indent="0" algn="ctr" rtl="0">
                        <a:spcBef>
                          <a:spcPts val="0"/>
                        </a:spcBef>
                        <a:spcAft>
                          <a:spcPts val="0"/>
                        </a:spcAft>
                        <a:buNone/>
                      </a:pPr>
                      <a:r>
                        <a:rPr lang="en-US" sz="2400" u="none" strike="noStrike" cap="none">
                          <a:solidFill>
                            <a:srgbClr val="002060"/>
                          </a:solidFill>
                          <a:latin typeface="Times New Roman"/>
                          <a:ea typeface="Times New Roman"/>
                          <a:cs typeface="Times New Roman"/>
                          <a:sym typeface="Times New Roman"/>
                        </a:rPr>
                        <a:t>Workforce Outcomes Reporting Questionnaire (WORQ)</a:t>
                      </a:r>
                      <a:endParaRPr/>
                    </a:p>
                  </a:txBody>
                  <a:tcPr marL="91450" marR="91450" marT="45725" marB="45725">
                    <a:solidFill>
                      <a:srgbClr val="C5D8F1"/>
                    </a:solidFill>
                  </a:tcPr>
                </a:tc>
                <a:tc>
                  <a:txBody>
                    <a:bodyPr/>
                    <a:lstStyle/>
                    <a:p>
                      <a:pPr marL="0" marR="0" lvl="0" indent="0" algn="ctr" rtl="0">
                        <a:spcBef>
                          <a:spcPts val="0"/>
                        </a:spcBef>
                        <a:spcAft>
                          <a:spcPts val="0"/>
                        </a:spcAft>
                        <a:buNone/>
                      </a:pPr>
                      <a:r>
                        <a:rPr lang="en-US" sz="2400" u="none" strike="noStrike" cap="none">
                          <a:solidFill>
                            <a:srgbClr val="002060"/>
                          </a:solidFill>
                          <a:latin typeface="Times New Roman"/>
                          <a:ea typeface="Times New Roman"/>
                          <a:cs typeface="Times New Roman"/>
                          <a:sym typeface="Times New Roman"/>
                        </a:rPr>
                        <a:t>Feed the Future Zone of Influence (FTF-ZOI) Assessment Survey</a:t>
                      </a:r>
                      <a:endParaRPr/>
                    </a:p>
                  </a:txBody>
                  <a:tcPr marL="91450" marR="91450" marT="45725" marB="45725">
                    <a:solidFill>
                      <a:srgbClr val="C5D8F1"/>
                    </a:solidFill>
                  </a:tcPr>
                </a:tc>
                <a:extLst>
                  <a:ext uri="{0D108BD9-81ED-4DB2-BD59-A6C34878D82A}">
                    <a16:rowId xmlns:a16="http://schemas.microsoft.com/office/drawing/2014/main" val="10000"/>
                  </a:ext>
                </a:extLst>
              </a:tr>
              <a:tr h="1080774">
                <a:tc>
                  <a:txBody>
                    <a:bodyPr/>
                    <a:lstStyle/>
                    <a:p>
                      <a:pPr marL="0" marR="0" lvl="0" indent="0" algn="l" rtl="0">
                        <a:spcBef>
                          <a:spcPts val="0"/>
                        </a:spcBef>
                        <a:spcAft>
                          <a:spcPts val="0"/>
                        </a:spcAft>
                        <a:buNone/>
                      </a:pPr>
                      <a:r>
                        <a:rPr lang="en-US" sz="1800" b="1" u="none" strike="noStrike" cap="none">
                          <a:latin typeface="Times New Roman"/>
                          <a:ea typeface="Times New Roman"/>
                          <a:cs typeface="Times New Roman"/>
                          <a:sym typeface="Times New Roman"/>
                        </a:rPr>
                        <a:t>Sponsor</a:t>
                      </a:r>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Developed for USAID’s Office of Education’s Youth Workforce Development Programs</a:t>
                      </a:r>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Developed for USAID’s Feed the Future Assessment Survey</a:t>
                      </a:r>
                      <a:endParaRPr/>
                    </a:p>
                  </a:txBody>
                  <a:tcPr marL="91450" marR="91450" marT="45725" marB="45725"/>
                </a:tc>
                <a:extLst>
                  <a:ext uri="{0D108BD9-81ED-4DB2-BD59-A6C34878D82A}">
                    <a16:rowId xmlns:a16="http://schemas.microsoft.com/office/drawing/2014/main" val="10001"/>
                  </a:ext>
                </a:extLst>
              </a:tr>
              <a:tr h="1064284">
                <a:tc>
                  <a:txBody>
                    <a:bodyPr/>
                    <a:lstStyle/>
                    <a:p>
                      <a:pPr marL="0" marR="0" lvl="0" indent="0" algn="l" rtl="0">
                        <a:spcBef>
                          <a:spcPts val="0"/>
                        </a:spcBef>
                        <a:spcAft>
                          <a:spcPts val="0"/>
                        </a:spcAft>
                        <a:buNone/>
                      </a:pPr>
                      <a:r>
                        <a:rPr lang="en-US" sz="1800" b="1">
                          <a:latin typeface="Times New Roman"/>
                          <a:ea typeface="Times New Roman"/>
                          <a:cs typeface="Times New Roman"/>
                          <a:sym typeface="Times New Roman"/>
                        </a:rPr>
                        <a:t>Purpose</a:t>
                      </a:r>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Measuring employment and earnings among youth</a:t>
                      </a:r>
                      <a:endParaRPr/>
                    </a:p>
                  </a:txBody>
                  <a:tcPr marL="91450" marR="91450" marT="45725" marB="45725"/>
                </a:tc>
                <a:tc>
                  <a:txBody>
                    <a:bodyPr/>
                    <a:lstStyle/>
                    <a:p>
                      <a:pPr marL="0" marR="0" lvl="0" indent="0" algn="l" rtl="0">
                        <a:spcBef>
                          <a:spcPts val="0"/>
                        </a:spcBef>
                        <a:spcAft>
                          <a:spcPts val="0"/>
                        </a:spcAft>
                        <a:buNone/>
                      </a:pPr>
                      <a:r>
                        <a:rPr lang="en-US" sz="1800" dirty="0">
                          <a:latin typeface="Times New Roman"/>
                          <a:ea typeface="Times New Roman"/>
                          <a:cs typeface="Times New Roman"/>
                          <a:sym typeface="Times New Roman"/>
                        </a:rPr>
                        <a:t>Measuring participation in FTF type programs and experiences on climate change and adaptations in the ZOI</a:t>
                      </a:r>
                      <a:endParaRPr dirty="0"/>
                    </a:p>
                  </a:txBody>
                  <a:tcPr marL="91450" marR="91450" marT="45725" marB="45725"/>
                </a:tc>
                <a:extLst>
                  <a:ext uri="{0D108BD9-81ED-4DB2-BD59-A6C34878D82A}">
                    <a16:rowId xmlns:a16="http://schemas.microsoft.com/office/drawing/2014/main" val="10002"/>
                  </a:ext>
                </a:extLst>
              </a:tr>
              <a:tr h="1139200">
                <a:tc>
                  <a:txBody>
                    <a:bodyPr/>
                    <a:lstStyle/>
                    <a:p>
                      <a:pPr marL="0" marR="0" lvl="0" indent="0" algn="l" rtl="0">
                        <a:spcBef>
                          <a:spcPts val="0"/>
                        </a:spcBef>
                        <a:spcAft>
                          <a:spcPts val="0"/>
                        </a:spcAft>
                        <a:buNone/>
                      </a:pPr>
                      <a:r>
                        <a:rPr lang="en-US" sz="1800" b="1">
                          <a:latin typeface="Times New Roman"/>
                          <a:ea typeface="Times New Roman"/>
                          <a:cs typeface="Times New Roman"/>
                          <a:sym typeface="Times New Roman"/>
                        </a:rPr>
                        <a:t>Definitions</a:t>
                      </a:r>
                      <a:endParaRPr/>
                    </a:p>
                  </a:txBody>
                  <a:tcPr marL="91450" marR="91450" marT="45725" marB="45725"/>
                </a:tc>
                <a:tc>
                  <a:txBody>
                    <a:bodyPr/>
                    <a:lstStyle/>
                    <a:p>
                      <a:pPr marL="0" marR="0" lvl="0" indent="0" algn="l" rtl="0">
                        <a:spcBef>
                          <a:spcPts val="0"/>
                        </a:spcBef>
                        <a:spcAft>
                          <a:spcPts val="0"/>
                        </a:spcAft>
                        <a:buNone/>
                      </a:pPr>
                      <a:r>
                        <a:rPr lang="en-US" sz="1800" dirty="0">
                          <a:latin typeface="Times New Roman"/>
                          <a:ea typeface="Times New Roman"/>
                          <a:cs typeface="Times New Roman"/>
                          <a:sym typeface="Times New Roman"/>
                        </a:rPr>
                        <a:t>Employed is at least working 1 hour for pay or profit in time frame.  Earnings can be money or in-kind.</a:t>
                      </a:r>
                      <a:endParaRPr dirty="0"/>
                    </a:p>
                  </a:txBody>
                  <a:tcPr marL="91450" marR="91450" marT="45725" marB="45725"/>
                </a:tc>
                <a:tc>
                  <a:txBody>
                    <a:bodyPr/>
                    <a:lstStyle/>
                    <a:p>
                      <a:pPr marL="0" marR="0" lvl="0" indent="0" algn="l" rtl="0">
                        <a:spcBef>
                          <a:spcPts val="0"/>
                        </a:spcBef>
                        <a:spcAft>
                          <a:spcPts val="0"/>
                        </a:spcAft>
                        <a:buNone/>
                      </a:pPr>
                      <a:endParaRPr sz="1800" dirty="0">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5"/>
          <p:cNvSpPr txBox="1">
            <a:spLocks noGrp="1"/>
          </p:cNvSpPr>
          <p:nvPr>
            <p:ph type="title"/>
          </p:nvPr>
        </p:nvSpPr>
        <p:spPr>
          <a:xfrm>
            <a:off x="-1587" y="137350"/>
            <a:ext cx="9144000" cy="6660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sz="4400" b="1" dirty="0">
                <a:solidFill>
                  <a:srgbClr val="000090"/>
                </a:solidFill>
                <a:latin typeface="Garamond"/>
                <a:ea typeface="Garamond"/>
                <a:cs typeface="Garamond"/>
                <a:sym typeface="Garamond"/>
              </a:rPr>
              <a:t>The Challenge of Recall</a:t>
            </a:r>
            <a:endParaRPr sz="4400" dirty="0"/>
          </a:p>
        </p:txBody>
      </p:sp>
      <p:sp>
        <p:nvSpPr>
          <p:cNvPr id="138" name="Google Shape;138;p5"/>
          <p:cNvSpPr txBox="1">
            <a:spLocks noGrp="1"/>
          </p:cNvSpPr>
          <p:nvPr>
            <p:ph type="body" idx="1"/>
          </p:nvPr>
        </p:nvSpPr>
        <p:spPr>
          <a:xfrm>
            <a:off x="291825" y="803350"/>
            <a:ext cx="8557200" cy="5151000"/>
          </a:xfrm>
          <a:prstGeom prst="rect">
            <a:avLst/>
          </a:prstGeom>
          <a:noFill/>
          <a:ln>
            <a:noFill/>
          </a:ln>
        </p:spPr>
        <p:txBody>
          <a:bodyPr spcFirstLastPara="1" wrap="square" lIns="91425" tIns="45700" rIns="91425" bIns="45700" anchor="t" anchorCtr="0">
            <a:noAutofit/>
          </a:bodyPr>
          <a:lstStyle/>
          <a:p>
            <a:pPr marL="457200" lvl="0" indent="-450850" algn="l" rtl="0">
              <a:spcBef>
                <a:spcPts val="0"/>
              </a:spcBef>
              <a:spcAft>
                <a:spcPts val="0"/>
              </a:spcAft>
              <a:buSzPts val="2540"/>
              <a:buFont typeface="Arial" panose="020B0604020202020204" pitchFamily="34" charset="0"/>
              <a:buChar char="•"/>
            </a:pPr>
            <a:r>
              <a:rPr lang="en-US" sz="2300" dirty="0">
                <a:solidFill>
                  <a:srgbClr val="000090"/>
                </a:solidFill>
                <a:latin typeface="Garamond"/>
                <a:ea typeface="Garamond"/>
                <a:cs typeface="Garamond"/>
                <a:sym typeface="Garamond"/>
              </a:rPr>
              <a:t>Recall assessment of BLS’ Consumer Expenditure Interview Survey shows </a:t>
            </a:r>
            <a:r>
              <a:rPr lang="en-US" sz="2300" b="1" dirty="0">
                <a:solidFill>
                  <a:srgbClr val="000090"/>
                </a:solidFill>
                <a:latin typeface="Garamond"/>
                <a:ea typeface="Garamond"/>
                <a:cs typeface="Garamond"/>
                <a:sym typeface="Garamond"/>
              </a:rPr>
              <a:t>recall effects on reporting expenditure is greatest for irregularly purchased items</a:t>
            </a:r>
            <a:r>
              <a:rPr lang="en-US" sz="2300" dirty="0">
                <a:solidFill>
                  <a:srgbClr val="000090"/>
                </a:solidFill>
                <a:latin typeface="Garamond"/>
                <a:ea typeface="Garamond"/>
                <a:cs typeface="Garamond"/>
                <a:sym typeface="Garamond"/>
              </a:rPr>
              <a:t> and </a:t>
            </a:r>
            <a:r>
              <a:rPr lang="en-US" sz="2300" b="1" dirty="0">
                <a:solidFill>
                  <a:srgbClr val="000090"/>
                </a:solidFill>
                <a:latin typeface="Garamond"/>
                <a:ea typeface="Garamond"/>
                <a:cs typeface="Garamond"/>
                <a:sym typeface="Garamond"/>
              </a:rPr>
              <a:t>recall is significantly higher for the first month</a:t>
            </a:r>
            <a:r>
              <a:rPr lang="en-US" sz="2300" dirty="0">
                <a:solidFill>
                  <a:srgbClr val="000090"/>
                </a:solidFill>
                <a:latin typeface="Garamond"/>
                <a:ea typeface="Garamond"/>
                <a:cs typeface="Garamond"/>
                <a:sym typeface="Garamond"/>
              </a:rPr>
              <a:t> (</a:t>
            </a:r>
            <a:r>
              <a:rPr lang="en-US" sz="2300" u="sng" dirty="0">
                <a:solidFill>
                  <a:schemeClr val="hlink"/>
                </a:solidFill>
                <a:latin typeface="Garamond"/>
                <a:ea typeface="Garamond"/>
                <a:cs typeface="Garamond"/>
                <a:sym typeface="Garamond"/>
                <a:hlinkClick r:id="rId3"/>
              </a:rPr>
              <a:t>Steinberg et al, 2006</a:t>
            </a:r>
            <a:r>
              <a:rPr lang="en-US" sz="2300" dirty="0">
                <a:solidFill>
                  <a:srgbClr val="000090"/>
                </a:solidFill>
                <a:latin typeface="Garamond"/>
                <a:ea typeface="Garamond"/>
                <a:cs typeface="Garamond"/>
                <a:sym typeface="Garamond"/>
              </a:rPr>
              <a:t>).</a:t>
            </a:r>
            <a:endParaRPr sz="2300" dirty="0">
              <a:solidFill>
                <a:srgbClr val="000090"/>
              </a:solidFill>
              <a:latin typeface="Garamond"/>
              <a:ea typeface="Garamond"/>
              <a:cs typeface="Garamond"/>
              <a:sym typeface="Garamond"/>
            </a:endParaRPr>
          </a:p>
          <a:p>
            <a:pPr marL="520700" lvl="0" indent="-171450" algn="l" rtl="0">
              <a:spcBef>
                <a:spcPts val="0"/>
              </a:spcBef>
              <a:spcAft>
                <a:spcPts val="0"/>
              </a:spcAft>
              <a:buFont typeface="Arial" panose="020B0604020202020204" pitchFamily="34" charset="0"/>
              <a:buChar char="•"/>
            </a:pPr>
            <a:endParaRPr sz="800" dirty="0">
              <a:solidFill>
                <a:srgbClr val="000090"/>
              </a:solidFill>
              <a:latin typeface="Garamond"/>
              <a:ea typeface="Garamond"/>
              <a:cs typeface="Garamond"/>
              <a:sym typeface="Garamond"/>
            </a:endParaRPr>
          </a:p>
          <a:p>
            <a:pPr marL="457200" lvl="0" indent="-435610" algn="l" rtl="0">
              <a:spcBef>
                <a:spcPts val="0"/>
              </a:spcBef>
              <a:spcAft>
                <a:spcPts val="0"/>
              </a:spcAft>
              <a:buClr>
                <a:srgbClr val="000090"/>
              </a:buClr>
              <a:buSzPts val="2300"/>
              <a:buFont typeface="Arial" panose="020B0604020202020204" pitchFamily="34" charset="0"/>
              <a:buChar char="•"/>
            </a:pPr>
            <a:r>
              <a:rPr lang="en-US" sz="2300" dirty="0">
                <a:solidFill>
                  <a:srgbClr val="000090"/>
                </a:solidFill>
                <a:latin typeface="Garamond"/>
                <a:ea typeface="Garamond"/>
                <a:cs typeface="Garamond"/>
                <a:sym typeface="Garamond"/>
              </a:rPr>
              <a:t>Study of self-employed households in coastal India demonstrate that </a:t>
            </a:r>
            <a:r>
              <a:rPr lang="en-US" sz="2300" b="1" dirty="0">
                <a:solidFill>
                  <a:srgbClr val="000090"/>
                </a:solidFill>
                <a:latin typeface="Garamond"/>
                <a:ea typeface="Garamond"/>
                <a:cs typeface="Garamond"/>
                <a:sym typeface="Garamond"/>
              </a:rPr>
              <a:t>recall error increases over time as respondents resort to inference</a:t>
            </a:r>
            <a:r>
              <a:rPr lang="en-US" sz="2300" dirty="0">
                <a:solidFill>
                  <a:srgbClr val="000090"/>
                </a:solidFill>
                <a:latin typeface="Garamond"/>
                <a:ea typeface="Garamond"/>
                <a:cs typeface="Garamond"/>
                <a:sym typeface="Garamond"/>
              </a:rPr>
              <a:t>; and </a:t>
            </a:r>
            <a:r>
              <a:rPr lang="en-US" sz="2300" b="1" dirty="0">
                <a:solidFill>
                  <a:srgbClr val="000090"/>
                </a:solidFill>
                <a:latin typeface="Garamond"/>
                <a:ea typeface="Garamond"/>
                <a:cs typeface="Garamond"/>
                <a:sym typeface="Garamond"/>
              </a:rPr>
              <a:t>those with higher earnings have better recall</a:t>
            </a:r>
            <a:r>
              <a:rPr lang="en-US" sz="2300" dirty="0">
                <a:solidFill>
                  <a:srgbClr val="000090"/>
                </a:solidFill>
                <a:latin typeface="Garamond"/>
                <a:ea typeface="Garamond"/>
                <a:cs typeface="Garamond"/>
                <a:sym typeface="Garamond"/>
              </a:rPr>
              <a:t> (</a:t>
            </a:r>
            <a:r>
              <a:rPr lang="en-US" sz="2300" u="sng" dirty="0">
                <a:solidFill>
                  <a:schemeClr val="hlink"/>
                </a:solidFill>
                <a:latin typeface="Garamond"/>
                <a:ea typeface="Garamond"/>
                <a:cs typeface="Garamond"/>
                <a:sym typeface="Garamond"/>
                <a:hlinkClick r:id="rId4"/>
              </a:rPr>
              <a:t>Nicola and </a:t>
            </a:r>
            <a:r>
              <a:rPr lang="en-US" sz="2300" u="sng" dirty="0" err="1">
                <a:solidFill>
                  <a:schemeClr val="hlink"/>
                </a:solidFill>
                <a:latin typeface="Garamond"/>
                <a:ea typeface="Garamond"/>
                <a:cs typeface="Garamond"/>
                <a:sym typeface="Garamond"/>
                <a:hlinkClick r:id="rId4"/>
              </a:rPr>
              <a:t>Gine</a:t>
            </a:r>
            <a:r>
              <a:rPr lang="en-US" sz="2300" u="sng" dirty="0">
                <a:solidFill>
                  <a:schemeClr val="hlink"/>
                </a:solidFill>
                <a:latin typeface="Garamond"/>
                <a:ea typeface="Garamond"/>
                <a:cs typeface="Garamond"/>
                <a:sym typeface="Garamond"/>
                <a:hlinkClick r:id="rId4"/>
              </a:rPr>
              <a:t>, 2013</a:t>
            </a:r>
            <a:r>
              <a:rPr lang="en-US" sz="2300" dirty="0">
                <a:solidFill>
                  <a:srgbClr val="000090"/>
                </a:solidFill>
                <a:latin typeface="Garamond"/>
                <a:ea typeface="Garamond"/>
                <a:cs typeface="Garamond"/>
                <a:sym typeface="Garamond"/>
              </a:rPr>
              <a:t>).</a:t>
            </a:r>
            <a:endParaRPr sz="2300" dirty="0">
              <a:solidFill>
                <a:srgbClr val="000090"/>
              </a:solidFill>
              <a:latin typeface="Garamond"/>
              <a:ea typeface="Garamond"/>
              <a:cs typeface="Garamond"/>
              <a:sym typeface="Garamond"/>
            </a:endParaRPr>
          </a:p>
          <a:p>
            <a:pPr marL="520700" lvl="0" indent="-171450" algn="l" rtl="0">
              <a:spcBef>
                <a:spcPts val="0"/>
              </a:spcBef>
              <a:spcAft>
                <a:spcPts val="0"/>
              </a:spcAft>
              <a:buFont typeface="Arial" panose="020B0604020202020204" pitchFamily="34" charset="0"/>
              <a:buChar char="•"/>
            </a:pPr>
            <a:endParaRPr sz="800" dirty="0">
              <a:solidFill>
                <a:srgbClr val="000090"/>
              </a:solidFill>
              <a:latin typeface="Garamond"/>
              <a:ea typeface="Garamond"/>
              <a:cs typeface="Garamond"/>
              <a:sym typeface="Garamond"/>
            </a:endParaRPr>
          </a:p>
          <a:p>
            <a:pPr marL="457200" lvl="0" indent="-435610" algn="l" rtl="0">
              <a:spcBef>
                <a:spcPts val="0"/>
              </a:spcBef>
              <a:spcAft>
                <a:spcPts val="0"/>
              </a:spcAft>
              <a:buClr>
                <a:srgbClr val="000090"/>
              </a:buClr>
              <a:buSzPts val="2300"/>
              <a:buFont typeface="Arial" panose="020B0604020202020204" pitchFamily="34" charset="0"/>
              <a:buChar char="•"/>
            </a:pPr>
            <a:r>
              <a:rPr lang="en-US" sz="2300" dirty="0">
                <a:solidFill>
                  <a:srgbClr val="000090"/>
                </a:solidFill>
                <a:latin typeface="Garamond"/>
                <a:ea typeface="Garamond"/>
                <a:cs typeface="Garamond"/>
                <a:sym typeface="Garamond"/>
              </a:rPr>
              <a:t>An analysis of SIPP data after re-design showed </a:t>
            </a:r>
            <a:r>
              <a:rPr lang="en-US" sz="2300" b="1" dirty="0">
                <a:solidFill>
                  <a:srgbClr val="000090"/>
                </a:solidFill>
                <a:latin typeface="Garamond"/>
                <a:ea typeface="Garamond"/>
                <a:cs typeface="Garamond"/>
                <a:sym typeface="Garamond"/>
              </a:rPr>
              <a:t>lower recall on job and program participation endings when timeframe increased</a:t>
            </a:r>
            <a:r>
              <a:rPr lang="en-US" sz="2300" dirty="0">
                <a:solidFill>
                  <a:srgbClr val="000090"/>
                </a:solidFill>
                <a:latin typeface="Garamond"/>
                <a:ea typeface="Garamond"/>
                <a:cs typeface="Garamond"/>
                <a:sym typeface="Garamond"/>
              </a:rPr>
              <a:t> from 4 months to 1 year (</a:t>
            </a:r>
            <a:r>
              <a:rPr lang="en-US" sz="2300" u="sng" dirty="0">
                <a:solidFill>
                  <a:schemeClr val="hlink"/>
                </a:solidFill>
                <a:latin typeface="Garamond"/>
                <a:ea typeface="Garamond"/>
                <a:cs typeface="Garamond"/>
                <a:sym typeface="Garamond"/>
                <a:hlinkClick r:id="rId5"/>
              </a:rPr>
              <a:t>Ellis and </a:t>
            </a:r>
            <a:r>
              <a:rPr lang="en-US" sz="2300" u="sng" dirty="0" err="1">
                <a:solidFill>
                  <a:schemeClr val="hlink"/>
                </a:solidFill>
                <a:latin typeface="Garamond"/>
                <a:ea typeface="Garamond"/>
                <a:cs typeface="Garamond"/>
                <a:sym typeface="Garamond"/>
                <a:hlinkClick r:id="rId5"/>
              </a:rPr>
              <a:t>Chenevert</a:t>
            </a:r>
            <a:r>
              <a:rPr lang="en-US" sz="2300" u="sng" dirty="0">
                <a:solidFill>
                  <a:schemeClr val="hlink"/>
                </a:solidFill>
                <a:latin typeface="Garamond"/>
                <a:ea typeface="Garamond"/>
                <a:cs typeface="Garamond"/>
                <a:sym typeface="Garamond"/>
                <a:hlinkClick r:id="rId5"/>
              </a:rPr>
              <a:t>, 2016</a:t>
            </a:r>
            <a:r>
              <a:rPr lang="en-US" sz="2300" dirty="0">
                <a:solidFill>
                  <a:srgbClr val="000090"/>
                </a:solidFill>
                <a:latin typeface="Garamond"/>
                <a:ea typeface="Garamond"/>
                <a:cs typeface="Garamond"/>
                <a:sym typeface="Garamond"/>
              </a:rPr>
              <a:t>).</a:t>
            </a:r>
            <a:endParaRPr sz="2300" dirty="0">
              <a:solidFill>
                <a:srgbClr val="000090"/>
              </a:solidFill>
              <a:latin typeface="Garamond"/>
              <a:ea typeface="Garamond"/>
              <a:cs typeface="Garamond"/>
              <a:sym typeface="Garamond"/>
            </a:endParaRPr>
          </a:p>
          <a:p>
            <a:pPr marL="520700" lvl="0" indent="-171450" algn="l" rtl="0">
              <a:spcBef>
                <a:spcPts val="0"/>
              </a:spcBef>
              <a:spcAft>
                <a:spcPts val="0"/>
              </a:spcAft>
              <a:buFont typeface="Arial" panose="020B0604020202020204" pitchFamily="34" charset="0"/>
              <a:buChar char="•"/>
            </a:pPr>
            <a:endParaRPr sz="800" dirty="0">
              <a:solidFill>
                <a:srgbClr val="000090"/>
              </a:solidFill>
              <a:latin typeface="Garamond"/>
              <a:ea typeface="Garamond"/>
              <a:cs typeface="Garamond"/>
              <a:sym typeface="Garamond"/>
            </a:endParaRPr>
          </a:p>
          <a:p>
            <a:pPr marL="457200" lvl="0" indent="-435610" algn="l" rtl="0">
              <a:spcBef>
                <a:spcPts val="0"/>
              </a:spcBef>
              <a:spcAft>
                <a:spcPts val="0"/>
              </a:spcAft>
              <a:buClr>
                <a:srgbClr val="000090"/>
              </a:buClr>
              <a:buSzPts val="2300"/>
              <a:buFont typeface="Arial" panose="020B0604020202020204" pitchFamily="34" charset="0"/>
              <a:buChar char="•"/>
            </a:pPr>
            <a:r>
              <a:rPr lang="en-US" sz="2300" dirty="0">
                <a:solidFill>
                  <a:srgbClr val="000090"/>
                </a:solidFill>
                <a:latin typeface="Garamond"/>
                <a:ea typeface="Garamond"/>
                <a:cs typeface="Garamond"/>
                <a:sym typeface="Garamond"/>
              </a:rPr>
              <a:t>Farmers report </a:t>
            </a:r>
            <a:r>
              <a:rPr lang="en-US" sz="2300" b="1" dirty="0">
                <a:solidFill>
                  <a:srgbClr val="000090"/>
                </a:solidFill>
                <a:latin typeface="Garamond"/>
                <a:ea typeface="Garamond"/>
                <a:cs typeface="Garamond"/>
                <a:sym typeface="Garamond"/>
              </a:rPr>
              <a:t>higher quantities of harvest, labor and fertilizer inputs </a:t>
            </a:r>
            <a:r>
              <a:rPr lang="en-US" sz="2300" dirty="0">
                <a:solidFill>
                  <a:srgbClr val="000090"/>
                </a:solidFill>
                <a:latin typeface="Garamond"/>
                <a:ea typeface="Garamond"/>
                <a:cs typeface="Garamond"/>
                <a:sym typeface="Garamond"/>
              </a:rPr>
              <a:t>and </a:t>
            </a:r>
            <a:r>
              <a:rPr lang="en-US" sz="2300" b="1" dirty="0">
                <a:solidFill>
                  <a:srgbClr val="000090"/>
                </a:solidFill>
                <a:latin typeface="Garamond"/>
                <a:ea typeface="Garamond"/>
                <a:cs typeface="Garamond"/>
                <a:sym typeface="Garamond"/>
              </a:rPr>
              <a:t>fewer plots as recall period increases</a:t>
            </a:r>
            <a:r>
              <a:rPr lang="en-US" sz="2300" dirty="0">
                <a:solidFill>
                  <a:srgbClr val="000090"/>
                </a:solidFill>
                <a:latin typeface="Garamond"/>
                <a:ea typeface="Garamond"/>
                <a:cs typeface="Garamond"/>
                <a:sym typeface="Garamond"/>
              </a:rPr>
              <a:t> (</a:t>
            </a:r>
            <a:r>
              <a:rPr lang="en-US" sz="2300" u="sng" dirty="0" err="1">
                <a:solidFill>
                  <a:schemeClr val="hlink"/>
                </a:solidFill>
                <a:latin typeface="Garamond"/>
                <a:ea typeface="Garamond"/>
                <a:cs typeface="Garamond"/>
                <a:sym typeface="Garamond"/>
                <a:hlinkClick r:id="rId5"/>
              </a:rPr>
              <a:t>Wollburg</a:t>
            </a:r>
            <a:r>
              <a:rPr lang="en-US" sz="2300" u="sng" dirty="0">
                <a:solidFill>
                  <a:schemeClr val="hlink"/>
                </a:solidFill>
                <a:latin typeface="Garamond"/>
                <a:ea typeface="Garamond"/>
                <a:cs typeface="Garamond"/>
                <a:sym typeface="Garamond"/>
                <a:hlinkClick r:id="rId5"/>
              </a:rPr>
              <a:t> et al, 2021</a:t>
            </a:r>
            <a:r>
              <a:rPr lang="en-US" sz="2300" dirty="0">
                <a:solidFill>
                  <a:srgbClr val="000090"/>
                </a:solidFill>
                <a:latin typeface="Garamond"/>
                <a:ea typeface="Garamond"/>
                <a:cs typeface="Garamond"/>
                <a:sym typeface="Garamond"/>
              </a:rPr>
              <a:t>)</a:t>
            </a:r>
            <a:endParaRPr sz="2300" dirty="0">
              <a:solidFill>
                <a:srgbClr val="000090"/>
              </a:solidFill>
              <a:latin typeface="Garamond"/>
              <a:ea typeface="Garamond"/>
              <a:cs typeface="Garamond"/>
              <a:sym typeface="Garamond"/>
            </a:endParaRPr>
          </a:p>
        </p:txBody>
      </p:sp>
      <p:sp>
        <p:nvSpPr>
          <p:cNvPr id="139" name="Google Shape;139;p5"/>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chemeClr val="dk1"/>
              </a:buClr>
              <a:buFont typeface="Arial"/>
              <a:buNone/>
            </a:pPr>
            <a:r>
              <a:rPr lang="en-US" dirty="0">
                <a:solidFill>
                  <a:srgbClr val="E0ECFF"/>
                </a:solidFill>
                <a:latin typeface="Book Antiqua"/>
                <a:ea typeface="Book Antiqua"/>
                <a:cs typeface="Book Antiqua"/>
                <a:sym typeface="Book Antiqua"/>
              </a:rPr>
              <a:t>May 2025</a:t>
            </a:r>
            <a:endParaRPr dirty="0"/>
          </a:p>
        </p:txBody>
      </p:sp>
      <p:sp>
        <p:nvSpPr>
          <p:cNvPr id="140" name="Google Shape;140;p5"/>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4</a:t>
            </a:fld>
            <a:endParaRPr sz="1100">
              <a:solidFill>
                <a:srgbClr val="E0ECFF"/>
              </a:solidFill>
              <a:latin typeface="Book Antiqua"/>
              <a:ea typeface="Book Antiqua"/>
              <a:cs typeface="Book Antiqua"/>
              <a:sym typeface="Book Antiqua"/>
            </a:endParaRPr>
          </a:p>
        </p:txBody>
      </p:sp>
      <p:sp>
        <p:nvSpPr>
          <p:cNvPr id="141" name="Google Shape;141;p5"/>
          <p:cNvSpPr txBox="1">
            <a:spLocks noGrp="1"/>
          </p:cNvSpPr>
          <p:nvPr>
            <p:ph type="ftr" idx="11"/>
          </p:nvPr>
        </p:nvSpPr>
        <p:spPr>
          <a:xfrm>
            <a:off x="264458" y="6275668"/>
            <a:ext cx="663013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4"/>
          <p:cNvSpPr txBox="1">
            <a:spLocks noGrp="1"/>
          </p:cNvSpPr>
          <p:nvPr>
            <p:ph type="title"/>
          </p:nvPr>
        </p:nvSpPr>
        <p:spPr>
          <a:xfrm>
            <a:off x="549275" y="107576"/>
            <a:ext cx="8042276" cy="78032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b="1">
                <a:solidFill>
                  <a:srgbClr val="000090"/>
                </a:solidFill>
                <a:latin typeface="Garamond"/>
                <a:ea typeface="Garamond"/>
                <a:cs typeface="Garamond"/>
                <a:sym typeface="Garamond"/>
              </a:rPr>
              <a:t>About WORQ</a:t>
            </a:r>
            <a:endParaRPr/>
          </a:p>
        </p:txBody>
      </p:sp>
      <p:sp>
        <p:nvSpPr>
          <p:cNvPr id="128" name="Google Shape;128;p4"/>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chemeClr val="dk1"/>
              </a:buClr>
              <a:buFont typeface="Arial"/>
              <a:buNone/>
            </a:pPr>
            <a:r>
              <a:rPr lang="en-US" dirty="0">
                <a:solidFill>
                  <a:srgbClr val="E0ECFF"/>
                </a:solidFill>
                <a:latin typeface="Book Antiqua"/>
                <a:ea typeface="Book Antiqua"/>
                <a:cs typeface="Book Antiqua"/>
                <a:sym typeface="Book Antiqua"/>
              </a:rPr>
              <a:t>May 2025</a:t>
            </a:r>
            <a:endParaRPr dirty="0"/>
          </a:p>
        </p:txBody>
      </p:sp>
      <p:sp>
        <p:nvSpPr>
          <p:cNvPr id="129" name="Google Shape;129;p4"/>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5</a:t>
            </a:fld>
            <a:endParaRPr sz="1100">
              <a:solidFill>
                <a:srgbClr val="E0ECFF"/>
              </a:solidFill>
              <a:latin typeface="Book Antiqua"/>
              <a:ea typeface="Book Antiqua"/>
              <a:cs typeface="Book Antiqua"/>
              <a:sym typeface="Book Antiqua"/>
            </a:endParaRPr>
          </a:p>
        </p:txBody>
      </p:sp>
      <p:sp>
        <p:nvSpPr>
          <p:cNvPr id="130" name="Google Shape;130;p4"/>
          <p:cNvSpPr txBox="1">
            <a:spLocks noGrp="1"/>
          </p:cNvSpPr>
          <p:nvPr>
            <p:ph type="ftr" idx="11"/>
          </p:nvPr>
        </p:nvSpPr>
        <p:spPr>
          <a:xfrm>
            <a:off x="264458" y="6275668"/>
            <a:ext cx="663013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a:t>
            </a:r>
            <a:endParaRPr dirty="0"/>
          </a:p>
        </p:txBody>
      </p:sp>
      <p:graphicFrame>
        <p:nvGraphicFramePr>
          <p:cNvPr id="131" name="Google Shape;131;p4"/>
          <p:cNvGraphicFramePr/>
          <p:nvPr>
            <p:extLst>
              <p:ext uri="{D42A27DB-BD31-4B8C-83A1-F6EECF244321}">
                <p14:modId xmlns:p14="http://schemas.microsoft.com/office/powerpoint/2010/main" val="397650867"/>
              </p:ext>
            </p:extLst>
          </p:nvPr>
        </p:nvGraphicFramePr>
        <p:xfrm>
          <a:off x="631409" y="1051564"/>
          <a:ext cx="7878025" cy="4754920"/>
        </p:xfrm>
        <a:graphic>
          <a:graphicData uri="http://schemas.openxmlformats.org/drawingml/2006/table">
            <a:tbl>
              <a:tblPr firstRow="1" bandRow="1">
                <a:noFill/>
                <a:tableStyleId>{55951C4F-9440-420D-BEF9-68A85E26C9D7}</a:tableStyleId>
              </a:tblPr>
              <a:tblGrid>
                <a:gridCol w="2312800">
                  <a:extLst>
                    <a:ext uri="{9D8B030D-6E8A-4147-A177-3AD203B41FA5}">
                      <a16:colId xmlns:a16="http://schemas.microsoft.com/office/drawing/2014/main" val="20000"/>
                    </a:ext>
                  </a:extLst>
                </a:gridCol>
                <a:gridCol w="5565225">
                  <a:extLst>
                    <a:ext uri="{9D8B030D-6E8A-4147-A177-3AD203B41FA5}">
                      <a16:colId xmlns:a16="http://schemas.microsoft.com/office/drawing/2014/main" val="20001"/>
                    </a:ext>
                  </a:extLst>
                </a:gridCol>
              </a:tblGrid>
              <a:tr h="593075">
                <a:tc>
                  <a:txBody>
                    <a:bodyPr/>
                    <a:lstStyle/>
                    <a:p>
                      <a:pPr marL="0" marR="0" lvl="0" indent="0" algn="l" rtl="0">
                        <a:spcBef>
                          <a:spcPts val="0"/>
                        </a:spcBef>
                        <a:spcAft>
                          <a:spcPts val="0"/>
                        </a:spcAft>
                        <a:buNone/>
                      </a:pPr>
                      <a:r>
                        <a:rPr lang="en-US" sz="2400">
                          <a:solidFill>
                            <a:srgbClr val="002060"/>
                          </a:solidFill>
                          <a:latin typeface="Times New Roman"/>
                          <a:ea typeface="Times New Roman"/>
                          <a:cs typeface="Times New Roman"/>
                          <a:sym typeface="Times New Roman"/>
                        </a:rPr>
                        <a:t>Study Details</a:t>
                      </a:r>
                      <a:endParaRPr sz="2400">
                        <a:solidFill>
                          <a:srgbClr val="002060"/>
                        </a:solidFill>
                        <a:latin typeface="Times New Roman"/>
                        <a:ea typeface="Times New Roman"/>
                        <a:cs typeface="Times New Roman"/>
                        <a:sym typeface="Times New Roman"/>
                      </a:endParaRPr>
                    </a:p>
                  </a:txBody>
                  <a:tcPr marL="91450" marR="91450" marT="45725" marB="45725">
                    <a:solidFill>
                      <a:srgbClr val="C5D8F1"/>
                    </a:solidFill>
                  </a:tcPr>
                </a:tc>
                <a:tc>
                  <a:txBody>
                    <a:bodyPr/>
                    <a:lstStyle/>
                    <a:p>
                      <a:pPr marL="0" marR="0" lvl="0" indent="0" algn="ctr" rtl="0">
                        <a:spcBef>
                          <a:spcPts val="0"/>
                        </a:spcBef>
                        <a:spcAft>
                          <a:spcPts val="0"/>
                        </a:spcAft>
                        <a:buNone/>
                      </a:pPr>
                      <a:r>
                        <a:rPr lang="en-US" sz="2400">
                          <a:solidFill>
                            <a:srgbClr val="002060"/>
                          </a:solidFill>
                          <a:latin typeface="Times New Roman"/>
                          <a:ea typeface="Times New Roman"/>
                          <a:cs typeface="Times New Roman"/>
                          <a:sym typeface="Times New Roman"/>
                        </a:rPr>
                        <a:t>Workforce Outcomes Reporting Questionnaire (WORQ)</a:t>
                      </a:r>
                      <a:endParaRPr sz="2400"/>
                    </a:p>
                  </a:txBody>
                  <a:tcPr marL="91450" marR="91450" marT="45725" marB="45725">
                    <a:solidFill>
                      <a:srgbClr val="C5D8F1"/>
                    </a:solidFill>
                  </a:tcPr>
                </a:tc>
                <a:extLst>
                  <a:ext uri="{0D108BD9-81ED-4DB2-BD59-A6C34878D82A}">
                    <a16:rowId xmlns:a16="http://schemas.microsoft.com/office/drawing/2014/main" val="10000"/>
                  </a:ext>
                </a:extLst>
              </a:tr>
              <a:tr h="816325">
                <a:tc>
                  <a:txBody>
                    <a:bodyPr/>
                    <a:lstStyle/>
                    <a:p>
                      <a:pPr marL="0" marR="0" lvl="0" indent="0" algn="l" rtl="0">
                        <a:spcBef>
                          <a:spcPts val="0"/>
                        </a:spcBef>
                        <a:spcAft>
                          <a:spcPts val="0"/>
                        </a:spcAft>
                        <a:buNone/>
                      </a:pPr>
                      <a:r>
                        <a:rPr lang="en-US" sz="2400">
                          <a:latin typeface="Times New Roman"/>
                          <a:ea typeface="Times New Roman"/>
                          <a:cs typeface="Times New Roman"/>
                          <a:sym typeface="Times New Roman"/>
                        </a:rPr>
                        <a:t># of Interviews</a:t>
                      </a:r>
                      <a:endParaRPr sz="2400"/>
                    </a:p>
                  </a:txBody>
                  <a:tcPr marL="91450" marR="91450" marT="45725" marB="45725"/>
                </a:tc>
                <a:tc>
                  <a:txBody>
                    <a:bodyPr/>
                    <a:lstStyle/>
                    <a:p>
                      <a:pPr marL="0" marR="0" lvl="0" indent="0" algn="l" rtl="0">
                        <a:spcBef>
                          <a:spcPts val="0"/>
                        </a:spcBef>
                        <a:spcAft>
                          <a:spcPts val="0"/>
                        </a:spcAft>
                        <a:buNone/>
                      </a:pPr>
                      <a:r>
                        <a:rPr lang="en-US" sz="2400">
                          <a:latin typeface="Times New Roman"/>
                          <a:ea typeface="Times New Roman"/>
                          <a:cs typeface="Times New Roman"/>
                          <a:sym typeface="Times New Roman"/>
                        </a:rPr>
                        <a:t>107 cognitive interviews (52 males; 54 females and 1 other) in 5 countries in 5 languages – additionally, 261 exit interviews were conducted in 2 countries during the piloting of the survey</a:t>
                      </a:r>
                      <a:endParaRPr sz="2400"/>
                    </a:p>
                  </a:txBody>
                  <a:tcPr marL="91450" marR="91450" marT="45725" marB="45725"/>
                </a:tc>
                <a:extLst>
                  <a:ext uri="{0D108BD9-81ED-4DB2-BD59-A6C34878D82A}">
                    <a16:rowId xmlns:a16="http://schemas.microsoft.com/office/drawing/2014/main" val="10001"/>
                  </a:ext>
                </a:extLst>
              </a:tr>
              <a:tr h="816325">
                <a:tc>
                  <a:txBody>
                    <a:bodyPr/>
                    <a:lstStyle/>
                    <a:p>
                      <a:pPr marL="0" marR="0" lvl="0" indent="0" algn="l" rtl="0">
                        <a:spcBef>
                          <a:spcPts val="0"/>
                        </a:spcBef>
                        <a:spcAft>
                          <a:spcPts val="0"/>
                        </a:spcAft>
                        <a:buNone/>
                      </a:pPr>
                      <a:r>
                        <a:rPr lang="en-US" sz="2400" dirty="0">
                          <a:latin typeface="Times New Roman"/>
                          <a:cs typeface="Times New Roman"/>
                          <a:sym typeface="Times New Roman"/>
                        </a:rPr>
                        <a:t>Location</a:t>
                      </a:r>
                      <a:endParaRPr sz="2400" dirty="0"/>
                    </a:p>
                  </a:txBody>
                  <a:tcPr marL="91450" marR="91450" marT="45725" marB="45725"/>
                </a:tc>
                <a:tc>
                  <a:txBody>
                    <a:bodyPr/>
                    <a:lstStyle/>
                    <a:p>
                      <a:pPr marL="0" marR="0" lvl="0" indent="0" algn="l" rtl="0">
                        <a:spcBef>
                          <a:spcPts val="0"/>
                        </a:spcBef>
                        <a:spcAft>
                          <a:spcPts val="0"/>
                        </a:spcAft>
                        <a:buNone/>
                      </a:pPr>
                      <a:r>
                        <a:rPr lang="en-US" sz="2400" dirty="0">
                          <a:latin typeface="Times New Roman"/>
                          <a:ea typeface="Times New Roman"/>
                          <a:cs typeface="Times New Roman"/>
                          <a:sym typeface="Times New Roman"/>
                        </a:rPr>
                        <a:t>5 countries – Philippines, Kenya, El Salvador, Rwanda and Kyrgyzstan</a:t>
                      </a:r>
                      <a:endParaRPr sz="2400" dirty="0"/>
                    </a:p>
                  </a:txBody>
                  <a:tcPr marL="91450" marR="91450" marT="45725" marB="45725"/>
                </a:tc>
                <a:extLst>
                  <a:ext uri="{0D108BD9-81ED-4DB2-BD59-A6C34878D82A}">
                    <a16:rowId xmlns:a16="http://schemas.microsoft.com/office/drawing/2014/main" val="10002"/>
                  </a:ext>
                </a:extLst>
              </a:tr>
              <a:tr h="816325">
                <a:tc>
                  <a:txBody>
                    <a:bodyPr/>
                    <a:lstStyle/>
                    <a:p>
                      <a:pPr marL="0" marR="0" lvl="0" indent="0" algn="l" rtl="0">
                        <a:spcBef>
                          <a:spcPts val="0"/>
                        </a:spcBef>
                        <a:spcAft>
                          <a:spcPts val="0"/>
                        </a:spcAft>
                        <a:buNone/>
                      </a:pPr>
                      <a:r>
                        <a:rPr lang="en-US" sz="2400">
                          <a:latin typeface="Times New Roman"/>
                          <a:ea typeface="Times New Roman"/>
                          <a:cs typeface="Times New Roman"/>
                          <a:sym typeface="Times New Roman"/>
                        </a:rPr>
                        <a:t>Challenge</a:t>
                      </a:r>
                      <a:endParaRPr sz="2400"/>
                    </a:p>
                  </a:txBody>
                  <a:tcPr marL="91450" marR="91450" marT="45725" marB="45725"/>
                </a:tc>
                <a:tc>
                  <a:txBody>
                    <a:bodyPr/>
                    <a:lstStyle/>
                    <a:p>
                      <a:pPr marL="0" marR="0" lvl="0" indent="0" algn="l" rtl="0">
                        <a:spcBef>
                          <a:spcPts val="0"/>
                        </a:spcBef>
                        <a:spcAft>
                          <a:spcPts val="0"/>
                        </a:spcAft>
                        <a:buNone/>
                      </a:pPr>
                      <a:r>
                        <a:rPr lang="en-US" sz="2400" dirty="0">
                          <a:latin typeface="Times New Roman"/>
                          <a:ea typeface="Times New Roman"/>
                          <a:cs typeface="Times New Roman"/>
                          <a:sym typeface="Times New Roman"/>
                        </a:rPr>
                        <a:t>Recall of employment and earnings – how far back can youth remember and accurately report?</a:t>
                      </a:r>
                      <a:endParaRPr sz="2400" dirty="0"/>
                    </a:p>
                  </a:txBody>
                  <a:tcPr marL="91450" marR="91450" marT="45725" marB="45725"/>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g3472ac73618_0_99"/>
          <p:cNvSpPr txBox="1">
            <a:spLocks noGrp="1"/>
          </p:cNvSpPr>
          <p:nvPr>
            <p:ph type="title"/>
          </p:nvPr>
        </p:nvSpPr>
        <p:spPr>
          <a:xfrm>
            <a:off x="-1587" y="137350"/>
            <a:ext cx="9144000" cy="6660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sz="4400" b="1">
                <a:solidFill>
                  <a:srgbClr val="000090"/>
                </a:solidFill>
                <a:latin typeface="Garamond"/>
                <a:ea typeface="Garamond"/>
                <a:cs typeface="Garamond"/>
                <a:sym typeface="Garamond"/>
              </a:rPr>
              <a:t>Key Conceptual Challenges -- WORQ</a:t>
            </a:r>
            <a:endParaRPr sz="4400"/>
          </a:p>
        </p:txBody>
      </p:sp>
      <p:sp>
        <p:nvSpPr>
          <p:cNvPr id="148" name="Google Shape;148;g3472ac73618_0_99"/>
          <p:cNvSpPr txBox="1">
            <a:spLocks noGrp="1"/>
          </p:cNvSpPr>
          <p:nvPr>
            <p:ph type="body" idx="1"/>
          </p:nvPr>
        </p:nvSpPr>
        <p:spPr>
          <a:xfrm>
            <a:off x="355875" y="888925"/>
            <a:ext cx="8465700" cy="5493000"/>
          </a:xfrm>
          <a:prstGeom prst="rect">
            <a:avLst/>
          </a:prstGeom>
          <a:noFill/>
          <a:ln>
            <a:noFill/>
          </a:ln>
        </p:spPr>
        <p:txBody>
          <a:bodyPr spcFirstLastPara="1" wrap="square" lIns="91425" tIns="45700" rIns="91425" bIns="45700" anchor="t" anchorCtr="0">
            <a:noAutofit/>
          </a:bodyPr>
          <a:lstStyle/>
          <a:p>
            <a:pPr marL="6350" lvl="0" indent="0" algn="l" rtl="0">
              <a:spcBef>
                <a:spcPts val="0"/>
              </a:spcBef>
              <a:spcAft>
                <a:spcPts val="0"/>
              </a:spcAft>
              <a:buSzPts val="2540"/>
              <a:buNone/>
            </a:pPr>
            <a:r>
              <a:rPr lang="en-US" sz="2300" b="1" dirty="0">
                <a:solidFill>
                  <a:srgbClr val="000090"/>
                </a:solidFill>
                <a:latin typeface="Garamond"/>
                <a:ea typeface="Garamond"/>
                <a:cs typeface="Garamond"/>
                <a:sym typeface="Garamond"/>
              </a:rPr>
              <a:t>Inconsistency in Definitions </a:t>
            </a:r>
            <a:r>
              <a:rPr lang="en-US" sz="2300" dirty="0">
                <a:solidFill>
                  <a:srgbClr val="000090"/>
                </a:solidFill>
                <a:latin typeface="Garamond"/>
                <a:ea typeface="Garamond"/>
                <a:cs typeface="Garamond"/>
                <a:sym typeface="Garamond"/>
              </a:rPr>
              <a:t>– what constitutes as employment; minimal number of hours required; types of pay to include. </a:t>
            </a:r>
            <a:endParaRPr sz="2300" dirty="0"/>
          </a:p>
          <a:p>
            <a:pPr marL="342900" indent="-342900">
              <a:spcBef>
                <a:spcPts val="800"/>
              </a:spcBef>
              <a:buSzPts val="2320"/>
              <a:buFont typeface="Arial" panose="020B0604020202020204" pitchFamily="34" charset="0"/>
              <a:buChar char="•"/>
            </a:pPr>
            <a:r>
              <a:rPr lang="en-US" sz="2300" dirty="0">
                <a:solidFill>
                  <a:srgbClr val="000090"/>
                </a:solidFill>
                <a:latin typeface="Garamond"/>
                <a:ea typeface="Garamond"/>
                <a:cs typeface="Garamond"/>
                <a:sym typeface="Garamond"/>
              </a:rPr>
              <a:t>Respondents had difficulty with several terms such as temporary versus permanent versus seasonal work; whether to include some activities as work; and difficulty calculating number of days or hours they worked.</a:t>
            </a:r>
            <a:endParaRPr sz="2300" dirty="0"/>
          </a:p>
          <a:p>
            <a:pPr marL="0" lvl="0" indent="0" algn="l" rtl="0">
              <a:spcBef>
                <a:spcPts val="800"/>
              </a:spcBef>
              <a:spcAft>
                <a:spcPts val="0"/>
              </a:spcAft>
              <a:buSzPts val="2640"/>
              <a:buNone/>
            </a:pPr>
            <a:r>
              <a:rPr lang="en-US" sz="2300" dirty="0">
                <a:solidFill>
                  <a:srgbClr val="000090"/>
                </a:solidFill>
                <a:latin typeface="Garamond"/>
                <a:ea typeface="Garamond"/>
                <a:cs typeface="Garamond"/>
                <a:sym typeface="Garamond"/>
              </a:rPr>
              <a:t> </a:t>
            </a:r>
            <a:endParaRPr sz="2300" dirty="0">
              <a:solidFill>
                <a:srgbClr val="000090"/>
              </a:solidFill>
              <a:latin typeface="Garamond"/>
              <a:ea typeface="Garamond"/>
              <a:cs typeface="Garamond"/>
              <a:sym typeface="Garamond"/>
            </a:endParaRPr>
          </a:p>
          <a:p>
            <a:pPr marL="0" lvl="0" indent="0" algn="l" rtl="0">
              <a:spcBef>
                <a:spcPts val="800"/>
              </a:spcBef>
              <a:spcAft>
                <a:spcPts val="0"/>
              </a:spcAft>
              <a:buSzPts val="2640"/>
              <a:buNone/>
            </a:pPr>
            <a:r>
              <a:rPr lang="en-US" sz="2300" b="1" dirty="0">
                <a:solidFill>
                  <a:srgbClr val="000090"/>
                </a:solidFill>
                <a:latin typeface="Garamond"/>
                <a:ea typeface="Garamond"/>
                <a:cs typeface="Garamond"/>
                <a:sym typeface="Garamond"/>
              </a:rPr>
              <a:t>Our focus for this presentation is, however, on RECALL</a:t>
            </a:r>
            <a:endParaRPr sz="2300" b="1" dirty="0">
              <a:latin typeface="Garamond"/>
              <a:ea typeface="Garamond"/>
              <a:cs typeface="Garamond"/>
              <a:sym typeface="Garamond"/>
            </a:endParaRPr>
          </a:p>
          <a:p>
            <a:pPr marL="457200" lvl="0" indent="-450850" algn="l" rtl="0">
              <a:spcBef>
                <a:spcPts val="800"/>
              </a:spcBef>
              <a:spcAft>
                <a:spcPts val="0"/>
              </a:spcAft>
              <a:buSzPts val="2540"/>
              <a:buFont typeface="Arial" panose="020B0604020202020204" pitchFamily="34" charset="0"/>
              <a:buChar char="•"/>
            </a:pPr>
            <a:r>
              <a:rPr lang="en-US" sz="2300" b="1" dirty="0">
                <a:solidFill>
                  <a:srgbClr val="000090"/>
                </a:solidFill>
                <a:latin typeface="Garamond"/>
                <a:ea typeface="Garamond"/>
                <a:cs typeface="Garamond"/>
                <a:sym typeface="Garamond"/>
              </a:rPr>
              <a:t>Recall Bias </a:t>
            </a:r>
            <a:r>
              <a:rPr lang="en-US" sz="2300" dirty="0">
                <a:solidFill>
                  <a:srgbClr val="000090"/>
                </a:solidFill>
                <a:latin typeface="Garamond"/>
                <a:ea typeface="Garamond"/>
                <a:cs typeface="Garamond"/>
                <a:sym typeface="Garamond"/>
              </a:rPr>
              <a:t>–people, especially, </a:t>
            </a:r>
            <a:r>
              <a:rPr lang="en-US" sz="2300" b="1" dirty="0">
                <a:solidFill>
                  <a:srgbClr val="000090"/>
                </a:solidFill>
                <a:latin typeface="Garamond"/>
                <a:ea typeface="Garamond"/>
                <a:cs typeface="Garamond"/>
                <a:sym typeface="Garamond"/>
              </a:rPr>
              <a:t>those working irregular hours or multiple jobs</a:t>
            </a:r>
            <a:r>
              <a:rPr lang="en-US" sz="2300" dirty="0">
                <a:solidFill>
                  <a:srgbClr val="000090"/>
                </a:solidFill>
                <a:latin typeface="Garamond"/>
                <a:ea typeface="Garamond"/>
                <a:cs typeface="Garamond"/>
                <a:sym typeface="Garamond"/>
              </a:rPr>
              <a:t>, have </a:t>
            </a:r>
            <a:r>
              <a:rPr lang="en-US" sz="2300" b="1" dirty="0">
                <a:solidFill>
                  <a:srgbClr val="000090"/>
                </a:solidFill>
                <a:latin typeface="Garamond"/>
                <a:ea typeface="Garamond"/>
                <a:cs typeface="Garamond"/>
                <a:sym typeface="Garamond"/>
              </a:rPr>
              <a:t>difficulty recalling employment and earnings information accurately</a:t>
            </a:r>
            <a:r>
              <a:rPr lang="en-US" sz="2300" dirty="0">
                <a:solidFill>
                  <a:srgbClr val="000090"/>
                </a:solidFill>
                <a:latin typeface="Garamond"/>
                <a:ea typeface="Garamond"/>
                <a:cs typeface="Garamond"/>
                <a:sym typeface="Garamond"/>
              </a:rPr>
              <a:t> or including all the jobs in which they work</a:t>
            </a:r>
            <a:endParaRPr sz="2100" dirty="0"/>
          </a:p>
        </p:txBody>
      </p:sp>
      <p:sp>
        <p:nvSpPr>
          <p:cNvPr id="149" name="Google Shape;149;g3472ac73618_0_99"/>
          <p:cNvSpPr txBox="1">
            <a:spLocks noGrp="1"/>
          </p:cNvSpPr>
          <p:nvPr>
            <p:ph type="dt" idx="10"/>
          </p:nvPr>
        </p:nvSpPr>
        <p:spPr>
          <a:xfrm>
            <a:off x="5629835" y="6275668"/>
            <a:ext cx="2133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solidFill>
                  <a:srgbClr val="E0ECFF"/>
                </a:solidFill>
                <a:latin typeface="Book Antiqua"/>
                <a:ea typeface="Book Antiqua"/>
                <a:cs typeface="Book Antiqua"/>
                <a:sym typeface="Book Antiqua"/>
              </a:rPr>
              <a:t>May 2025</a:t>
            </a:r>
            <a:endParaRPr dirty="0"/>
          </a:p>
        </p:txBody>
      </p:sp>
      <p:sp>
        <p:nvSpPr>
          <p:cNvPr id="150" name="Google Shape;150;g3472ac73618_0_99"/>
          <p:cNvSpPr txBox="1">
            <a:spLocks noGrp="1"/>
          </p:cNvSpPr>
          <p:nvPr>
            <p:ph type="sldNum" idx="12"/>
          </p:nvPr>
        </p:nvSpPr>
        <p:spPr>
          <a:xfrm>
            <a:off x="7897906" y="6275668"/>
            <a:ext cx="990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6</a:t>
            </a:fld>
            <a:endParaRPr sz="1100">
              <a:solidFill>
                <a:srgbClr val="E0ECFF"/>
              </a:solidFill>
              <a:latin typeface="Book Antiqua"/>
              <a:ea typeface="Book Antiqua"/>
              <a:cs typeface="Book Antiqua"/>
              <a:sym typeface="Book Antiqua"/>
            </a:endParaRPr>
          </a:p>
        </p:txBody>
      </p:sp>
      <p:sp>
        <p:nvSpPr>
          <p:cNvPr id="151" name="Google Shape;151;g3472ac73618_0_99"/>
          <p:cNvSpPr txBox="1">
            <a:spLocks noGrp="1"/>
          </p:cNvSpPr>
          <p:nvPr>
            <p:ph type="ftr" idx="11"/>
          </p:nvPr>
        </p:nvSpPr>
        <p:spPr>
          <a:xfrm>
            <a:off x="264458" y="6275668"/>
            <a:ext cx="66300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7"/>
          <p:cNvSpPr txBox="1">
            <a:spLocks noGrp="1"/>
          </p:cNvSpPr>
          <p:nvPr>
            <p:ph type="title"/>
          </p:nvPr>
        </p:nvSpPr>
        <p:spPr>
          <a:xfrm>
            <a:off x="549275" y="107576"/>
            <a:ext cx="8042276" cy="1336956"/>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b="1">
                <a:solidFill>
                  <a:srgbClr val="000090"/>
                </a:solidFill>
                <a:latin typeface="Garamond"/>
                <a:ea typeface="Garamond"/>
                <a:cs typeface="Garamond"/>
                <a:sym typeface="Garamond"/>
              </a:rPr>
              <a:t>WORQ Approach to Testing Recall</a:t>
            </a:r>
            <a:endParaRPr/>
          </a:p>
        </p:txBody>
      </p:sp>
      <p:sp>
        <p:nvSpPr>
          <p:cNvPr id="158" name="Google Shape;158;p7"/>
          <p:cNvSpPr txBox="1">
            <a:spLocks noGrp="1"/>
          </p:cNvSpPr>
          <p:nvPr>
            <p:ph type="body" idx="1"/>
          </p:nvPr>
        </p:nvSpPr>
        <p:spPr>
          <a:xfrm>
            <a:off x="416550" y="1620981"/>
            <a:ext cx="8360400" cy="4343400"/>
          </a:xfrm>
          <a:prstGeom prst="rect">
            <a:avLst/>
          </a:prstGeom>
          <a:noFill/>
          <a:ln>
            <a:noFill/>
          </a:ln>
        </p:spPr>
        <p:txBody>
          <a:bodyPr spcFirstLastPara="1" wrap="square" lIns="91425" tIns="45700" rIns="91425" bIns="45700" anchor="t" anchorCtr="0">
            <a:normAutofit fontScale="70000" lnSpcReduction="20000"/>
          </a:bodyPr>
          <a:lstStyle/>
          <a:p>
            <a:pPr marL="590360" lvl="0" indent="-571500" algn="l" rtl="0">
              <a:spcBef>
                <a:spcPts val="0"/>
              </a:spcBef>
              <a:spcAft>
                <a:spcPts val="0"/>
              </a:spcAft>
              <a:buSzPct val="109999"/>
              <a:buFont typeface="Arial" panose="020B0604020202020204" pitchFamily="34" charset="0"/>
              <a:buChar char="•"/>
            </a:pPr>
            <a:r>
              <a:rPr lang="en-US" sz="3600" dirty="0">
                <a:solidFill>
                  <a:srgbClr val="000090"/>
                </a:solidFill>
                <a:latin typeface="Garamond"/>
                <a:ea typeface="Garamond"/>
                <a:cs typeface="Garamond"/>
                <a:sym typeface="Garamond"/>
              </a:rPr>
              <a:t>First round of testing revealed recall to be a significant issue</a:t>
            </a:r>
            <a:endParaRPr dirty="0"/>
          </a:p>
          <a:p>
            <a:pPr marL="590360" lvl="0" indent="-571500" algn="l" rtl="0">
              <a:spcBef>
                <a:spcPts val="2000"/>
              </a:spcBef>
              <a:spcAft>
                <a:spcPts val="0"/>
              </a:spcAft>
              <a:buSzPct val="109999"/>
              <a:buFont typeface="Arial" panose="020B0604020202020204" pitchFamily="34" charset="0"/>
              <a:buChar char="•"/>
            </a:pPr>
            <a:r>
              <a:rPr lang="en-US" sz="3600" dirty="0">
                <a:solidFill>
                  <a:srgbClr val="000090"/>
                </a:solidFill>
                <a:latin typeface="Garamond"/>
                <a:ea typeface="Garamond"/>
                <a:cs typeface="Garamond"/>
                <a:sym typeface="Garamond"/>
              </a:rPr>
              <a:t>In subsequent rounds, we specifically probed on recall including gathering information on time-period they are reasonably able to recall accurately and why.</a:t>
            </a:r>
            <a:endParaRPr dirty="0"/>
          </a:p>
          <a:p>
            <a:pPr marL="590360" lvl="0" indent="-571500" algn="l" rtl="0">
              <a:spcBef>
                <a:spcPts val="2000"/>
              </a:spcBef>
              <a:spcAft>
                <a:spcPts val="0"/>
              </a:spcAft>
              <a:buSzPct val="109999"/>
              <a:buFont typeface="Arial" panose="020B0604020202020204" pitchFamily="34" charset="0"/>
              <a:buChar char="•"/>
            </a:pPr>
            <a:r>
              <a:rPr lang="en-US" sz="3600" dirty="0">
                <a:solidFill>
                  <a:srgbClr val="000090"/>
                </a:solidFill>
                <a:latin typeface="Garamond"/>
                <a:ea typeface="Garamond"/>
                <a:cs typeface="Garamond"/>
                <a:sym typeface="Garamond"/>
              </a:rPr>
              <a:t>Questions on recall were asked during each item as appropriate</a:t>
            </a:r>
            <a:endParaRPr dirty="0"/>
          </a:p>
          <a:p>
            <a:pPr marL="590360" lvl="0" indent="-571500" algn="l" rtl="0">
              <a:spcBef>
                <a:spcPts val="2000"/>
              </a:spcBef>
              <a:spcAft>
                <a:spcPts val="0"/>
              </a:spcAft>
              <a:buSzPct val="109999"/>
              <a:buFont typeface="Arial" panose="020B0604020202020204" pitchFamily="34" charset="0"/>
              <a:buChar char="•"/>
            </a:pPr>
            <a:r>
              <a:rPr lang="en-US" sz="3600" dirty="0">
                <a:solidFill>
                  <a:srgbClr val="000090"/>
                </a:solidFill>
                <a:latin typeface="Garamond"/>
                <a:ea typeface="Garamond"/>
                <a:cs typeface="Garamond"/>
                <a:sym typeface="Garamond"/>
              </a:rPr>
              <a:t>A series of questions on recall were specifically included in the debrief questions at the end of the cognitive interviews and in exit interviews after the initial phase of the test/retest pilot.</a:t>
            </a:r>
            <a:endParaRPr dirty="0"/>
          </a:p>
        </p:txBody>
      </p:sp>
      <p:sp>
        <p:nvSpPr>
          <p:cNvPr id="159" name="Google Shape;159;p7"/>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chemeClr val="dk1"/>
              </a:buClr>
              <a:buFont typeface="Arial"/>
              <a:buNone/>
            </a:pPr>
            <a:r>
              <a:rPr lang="en-US" dirty="0">
                <a:solidFill>
                  <a:srgbClr val="E0ECFF"/>
                </a:solidFill>
                <a:latin typeface="Book Antiqua"/>
                <a:ea typeface="Book Antiqua"/>
                <a:cs typeface="Book Antiqua"/>
                <a:sym typeface="Book Antiqua"/>
              </a:rPr>
              <a:t>May 2025</a:t>
            </a:r>
            <a:endParaRPr dirty="0"/>
          </a:p>
        </p:txBody>
      </p:sp>
      <p:sp>
        <p:nvSpPr>
          <p:cNvPr id="160" name="Google Shape;160;p7"/>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7</a:t>
            </a:fld>
            <a:endParaRPr sz="1100">
              <a:solidFill>
                <a:srgbClr val="E0ECFF"/>
              </a:solidFill>
              <a:latin typeface="Book Antiqua"/>
              <a:ea typeface="Book Antiqua"/>
              <a:cs typeface="Book Antiqua"/>
              <a:sym typeface="Book Antiqua"/>
            </a:endParaRPr>
          </a:p>
        </p:txBody>
      </p:sp>
      <p:sp>
        <p:nvSpPr>
          <p:cNvPr id="161" name="Google Shape;161;p7"/>
          <p:cNvSpPr txBox="1">
            <a:spLocks noGrp="1"/>
          </p:cNvSpPr>
          <p:nvPr>
            <p:ph type="ftr" idx="11"/>
          </p:nvPr>
        </p:nvSpPr>
        <p:spPr>
          <a:xfrm>
            <a:off x="264458" y="6275668"/>
            <a:ext cx="663013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8"/>
          <p:cNvSpPr txBox="1">
            <a:spLocks noGrp="1"/>
          </p:cNvSpPr>
          <p:nvPr>
            <p:ph type="title"/>
          </p:nvPr>
        </p:nvSpPr>
        <p:spPr>
          <a:xfrm>
            <a:off x="549275" y="-141804"/>
            <a:ext cx="8042276" cy="1336956"/>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3600"/>
              <a:buFont typeface="Garamond"/>
              <a:buNone/>
            </a:pPr>
            <a:r>
              <a:rPr lang="en-US" sz="3600" b="1" dirty="0">
                <a:solidFill>
                  <a:srgbClr val="000090"/>
                </a:solidFill>
                <a:latin typeface="Garamond"/>
                <a:ea typeface="Garamond"/>
                <a:cs typeface="Garamond"/>
                <a:sym typeface="Garamond"/>
              </a:rPr>
              <a:t>Our Approach to Testing Recall – Debrief Questions (WORQ)</a:t>
            </a:r>
            <a:endParaRPr dirty="0"/>
          </a:p>
        </p:txBody>
      </p:sp>
      <p:sp>
        <p:nvSpPr>
          <p:cNvPr id="168" name="Google Shape;168;p8"/>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chemeClr val="dk1"/>
              </a:buClr>
              <a:buFont typeface="Arial"/>
              <a:buNone/>
            </a:pPr>
            <a:r>
              <a:rPr lang="en-US" dirty="0">
                <a:solidFill>
                  <a:srgbClr val="E0ECFF"/>
                </a:solidFill>
                <a:latin typeface="Book Antiqua"/>
                <a:ea typeface="Book Antiqua"/>
                <a:cs typeface="Book Antiqua"/>
                <a:sym typeface="Book Antiqua"/>
              </a:rPr>
              <a:t>May 2025</a:t>
            </a:r>
            <a:endParaRPr dirty="0"/>
          </a:p>
        </p:txBody>
      </p:sp>
      <p:sp>
        <p:nvSpPr>
          <p:cNvPr id="169" name="Google Shape;169;p8"/>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8</a:t>
            </a:fld>
            <a:endParaRPr sz="1100">
              <a:solidFill>
                <a:srgbClr val="E0ECFF"/>
              </a:solidFill>
              <a:latin typeface="Book Antiqua"/>
              <a:ea typeface="Book Antiqua"/>
              <a:cs typeface="Book Antiqua"/>
              <a:sym typeface="Book Antiqua"/>
            </a:endParaRPr>
          </a:p>
        </p:txBody>
      </p:sp>
      <p:sp>
        <p:nvSpPr>
          <p:cNvPr id="170" name="Google Shape;170;p8"/>
          <p:cNvSpPr txBox="1">
            <a:spLocks noGrp="1"/>
          </p:cNvSpPr>
          <p:nvPr>
            <p:ph type="ftr" idx="11"/>
          </p:nvPr>
        </p:nvSpPr>
        <p:spPr>
          <a:xfrm>
            <a:off x="264458" y="6275668"/>
            <a:ext cx="663013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a:t>
            </a:r>
            <a:endParaRPr dirty="0"/>
          </a:p>
        </p:txBody>
      </p:sp>
      <p:pic>
        <p:nvPicPr>
          <p:cNvPr id="171" name="Google Shape;171;p8"/>
          <p:cNvPicPr preferRelativeResize="0"/>
          <p:nvPr/>
        </p:nvPicPr>
        <p:blipFill rotWithShape="1">
          <a:blip r:embed="rId3">
            <a:alphaModFix/>
          </a:blip>
          <a:srcRect/>
          <a:stretch/>
        </p:blipFill>
        <p:spPr>
          <a:xfrm>
            <a:off x="1036679" y="1175893"/>
            <a:ext cx="6793992" cy="485579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g3472ac73618_0_0"/>
          <p:cNvSpPr txBox="1">
            <a:spLocks noGrp="1"/>
          </p:cNvSpPr>
          <p:nvPr>
            <p:ph type="title"/>
          </p:nvPr>
        </p:nvSpPr>
        <p:spPr>
          <a:xfrm>
            <a:off x="312375" y="137350"/>
            <a:ext cx="8256300" cy="6660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b="1">
                <a:solidFill>
                  <a:srgbClr val="000090"/>
                </a:solidFill>
                <a:latin typeface="Garamond"/>
                <a:ea typeface="Garamond"/>
                <a:cs typeface="Garamond"/>
                <a:sym typeface="Garamond"/>
              </a:rPr>
              <a:t>Recall Challenges – WORQ</a:t>
            </a:r>
            <a:endParaRPr/>
          </a:p>
        </p:txBody>
      </p:sp>
      <p:sp>
        <p:nvSpPr>
          <p:cNvPr id="178" name="Google Shape;178;g3472ac73618_0_0"/>
          <p:cNvSpPr txBox="1">
            <a:spLocks noGrp="1"/>
          </p:cNvSpPr>
          <p:nvPr>
            <p:ph type="body" idx="1"/>
          </p:nvPr>
        </p:nvSpPr>
        <p:spPr>
          <a:xfrm>
            <a:off x="259950" y="639700"/>
            <a:ext cx="8628600" cy="4373700"/>
          </a:xfrm>
          <a:prstGeom prst="rect">
            <a:avLst/>
          </a:prstGeom>
          <a:noFill/>
          <a:ln>
            <a:noFill/>
          </a:ln>
        </p:spPr>
        <p:txBody>
          <a:bodyPr spcFirstLastPara="1" wrap="square" lIns="91425" tIns="45700" rIns="91425" bIns="45700" anchor="t" anchorCtr="0">
            <a:noAutofit/>
          </a:bodyPr>
          <a:lstStyle/>
          <a:p>
            <a:pPr marL="0" lvl="0" indent="0" algn="l" rtl="0">
              <a:spcBef>
                <a:spcPts val="800"/>
              </a:spcBef>
              <a:spcAft>
                <a:spcPts val="0"/>
              </a:spcAft>
              <a:buNone/>
            </a:pPr>
            <a:r>
              <a:rPr lang="en-US" b="1" dirty="0">
                <a:solidFill>
                  <a:srgbClr val="000090"/>
                </a:solidFill>
                <a:latin typeface="Garamond"/>
                <a:ea typeface="Garamond"/>
                <a:cs typeface="Garamond"/>
                <a:sym typeface="Garamond"/>
              </a:rPr>
              <a:t>Initially asked for “past 3 months”.  Respondents…</a:t>
            </a:r>
            <a:endParaRPr dirty="0"/>
          </a:p>
          <a:p>
            <a:pPr marL="342900" lvl="1" indent="-355600" algn="l" rtl="0">
              <a:spcBef>
                <a:spcPts val="800"/>
              </a:spcBef>
              <a:spcAft>
                <a:spcPts val="0"/>
              </a:spcAft>
              <a:buSzPts val="2000"/>
              <a:buFont typeface="Arial" panose="020B0604020202020204" pitchFamily="34" charset="0"/>
              <a:buChar char="•"/>
            </a:pPr>
            <a:r>
              <a:rPr lang="en-US" sz="2000" dirty="0">
                <a:solidFill>
                  <a:srgbClr val="000090"/>
                </a:solidFill>
                <a:latin typeface="Garamond"/>
                <a:ea typeface="Garamond"/>
                <a:cs typeface="Garamond"/>
                <a:sym typeface="Garamond"/>
              </a:rPr>
              <a:t>Often forgot to include secondary employment, such as selling items or working for pay on one-off or sporadic projects – </a:t>
            </a:r>
            <a:r>
              <a:rPr lang="en-US" sz="2000" i="1" dirty="0">
                <a:solidFill>
                  <a:srgbClr val="2703FF"/>
                </a:solidFill>
                <a:latin typeface="Garamond"/>
                <a:ea typeface="Garamond"/>
                <a:cs typeface="Garamond"/>
                <a:sym typeface="Garamond"/>
              </a:rPr>
              <a:t>for example, one respondent forgot to include drawings she was selling; other forgot to include productive hours use to run their home-businesses such as selling cell phone minutes.</a:t>
            </a:r>
            <a:endParaRPr sz="2000" i="1" dirty="0">
              <a:solidFill>
                <a:srgbClr val="2703FF"/>
              </a:solidFill>
              <a:latin typeface="Garamond"/>
              <a:ea typeface="Garamond"/>
              <a:cs typeface="Garamond"/>
              <a:sym typeface="Garamond"/>
            </a:endParaRPr>
          </a:p>
          <a:p>
            <a:pPr marL="342900" lvl="1" indent="-355600" algn="l" rtl="0">
              <a:spcBef>
                <a:spcPts val="800"/>
              </a:spcBef>
              <a:spcAft>
                <a:spcPts val="0"/>
              </a:spcAft>
              <a:buSzPts val="2000"/>
              <a:buFont typeface="Arial" panose="020B0604020202020204" pitchFamily="34" charset="0"/>
              <a:buChar char="•"/>
            </a:pPr>
            <a:r>
              <a:rPr lang="en-US" sz="2000" dirty="0">
                <a:solidFill>
                  <a:srgbClr val="000090"/>
                </a:solidFill>
                <a:latin typeface="Garamond"/>
                <a:ea typeface="Garamond"/>
                <a:cs typeface="Garamond"/>
                <a:sym typeface="Garamond"/>
              </a:rPr>
              <a:t>Working irregularly often had difficulty remembering if they worked a specific month in the past 3 months time period and how many hours they worked then or how much they made – </a:t>
            </a:r>
            <a:r>
              <a:rPr lang="en-US" sz="2000" i="1" dirty="0">
                <a:solidFill>
                  <a:srgbClr val="2703FF"/>
                </a:solidFill>
                <a:latin typeface="Garamond"/>
                <a:ea typeface="Garamond"/>
                <a:cs typeface="Garamond"/>
                <a:sym typeface="Garamond"/>
              </a:rPr>
              <a:t>many had worked 2 days in one month, one day in another month and were unsure if those periods of employment fell within the specified time-frame.</a:t>
            </a:r>
            <a:endParaRPr sz="2000" dirty="0">
              <a:solidFill>
                <a:srgbClr val="000090"/>
              </a:solidFill>
              <a:latin typeface="Garamond"/>
              <a:ea typeface="Garamond"/>
              <a:cs typeface="Garamond"/>
              <a:sym typeface="Garamond"/>
            </a:endParaRPr>
          </a:p>
          <a:p>
            <a:pPr marL="342900" lvl="1" indent="-355600" algn="l" rtl="0">
              <a:spcBef>
                <a:spcPts val="800"/>
              </a:spcBef>
              <a:spcAft>
                <a:spcPts val="0"/>
              </a:spcAft>
              <a:buClr>
                <a:srgbClr val="000090"/>
              </a:buClr>
              <a:buSzPts val="2000"/>
              <a:buFont typeface="Arial" panose="020B0604020202020204" pitchFamily="34" charset="0"/>
              <a:buChar char="•"/>
            </a:pPr>
            <a:r>
              <a:rPr lang="en-US" sz="2000" dirty="0">
                <a:solidFill>
                  <a:srgbClr val="000090"/>
                </a:solidFill>
                <a:latin typeface="Garamond"/>
                <a:ea typeface="Garamond"/>
                <a:cs typeface="Garamond"/>
                <a:sym typeface="Garamond"/>
              </a:rPr>
              <a:t>Often counted the 3 months differently – </a:t>
            </a:r>
            <a:r>
              <a:rPr lang="en-US" sz="2000" i="1" dirty="0">
                <a:solidFill>
                  <a:srgbClr val="2703FF"/>
                </a:solidFill>
                <a:latin typeface="Times New Roman"/>
                <a:ea typeface="Times New Roman"/>
                <a:cs typeface="Times New Roman"/>
                <a:sym typeface="Times New Roman"/>
              </a:rPr>
              <a:t>one respondent identified 3-months to be 90 or 91 days, but then said it comprised of two months (June and July) and left out the month immediately before the survey or the survey month</a:t>
            </a:r>
            <a:r>
              <a:rPr lang="en-US" sz="2000" i="1" dirty="0">
                <a:solidFill>
                  <a:srgbClr val="2703FF"/>
                </a:solidFill>
                <a:latin typeface="Garamond"/>
                <a:ea typeface="Garamond"/>
                <a:cs typeface="Garamond"/>
                <a:sym typeface="Garamond"/>
              </a:rPr>
              <a:t>.’</a:t>
            </a:r>
            <a:endParaRPr sz="2000" i="1" dirty="0">
              <a:solidFill>
                <a:srgbClr val="2703FF"/>
              </a:solidFill>
              <a:latin typeface="Garamond"/>
              <a:ea typeface="Garamond"/>
              <a:cs typeface="Garamond"/>
              <a:sym typeface="Garamond"/>
            </a:endParaRPr>
          </a:p>
          <a:p>
            <a:pPr marL="1028700" lvl="0" indent="-342900" algn="l" rtl="0">
              <a:spcBef>
                <a:spcPts val="800"/>
              </a:spcBef>
              <a:spcAft>
                <a:spcPts val="0"/>
              </a:spcAft>
              <a:buFont typeface="Arial" panose="020B0604020202020204" pitchFamily="34" charset="0"/>
              <a:buChar char="•"/>
            </a:pPr>
            <a:endParaRPr sz="2000" i="1" dirty="0">
              <a:solidFill>
                <a:srgbClr val="2703FF"/>
              </a:solidFill>
              <a:latin typeface="Garamond"/>
              <a:ea typeface="Garamond"/>
              <a:cs typeface="Garamond"/>
              <a:sym typeface="Garamond"/>
            </a:endParaRPr>
          </a:p>
          <a:p>
            <a:pPr marL="0" lvl="0" indent="0" algn="l" rtl="0">
              <a:spcBef>
                <a:spcPts val="800"/>
              </a:spcBef>
              <a:spcAft>
                <a:spcPts val="0"/>
              </a:spcAft>
              <a:buNone/>
            </a:pPr>
            <a:endParaRPr dirty="0"/>
          </a:p>
        </p:txBody>
      </p:sp>
      <p:sp>
        <p:nvSpPr>
          <p:cNvPr id="179" name="Google Shape;179;g3472ac73618_0_0"/>
          <p:cNvSpPr txBox="1">
            <a:spLocks noGrp="1"/>
          </p:cNvSpPr>
          <p:nvPr>
            <p:ph type="dt" idx="10"/>
          </p:nvPr>
        </p:nvSpPr>
        <p:spPr>
          <a:xfrm>
            <a:off x="5629835" y="6275668"/>
            <a:ext cx="2133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chemeClr val="dk1"/>
              </a:buClr>
              <a:buFont typeface="Arial"/>
              <a:buNone/>
            </a:pPr>
            <a:r>
              <a:rPr lang="en-US" dirty="0">
                <a:solidFill>
                  <a:srgbClr val="E0ECFF"/>
                </a:solidFill>
                <a:latin typeface="Book Antiqua"/>
                <a:ea typeface="Book Antiqua"/>
                <a:cs typeface="Book Antiqua"/>
                <a:sym typeface="Book Antiqua"/>
              </a:rPr>
              <a:t>May 2025</a:t>
            </a:r>
            <a:endParaRPr dirty="0"/>
          </a:p>
        </p:txBody>
      </p:sp>
      <p:sp>
        <p:nvSpPr>
          <p:cNvPr id="180" name="Google Shape;180;g3472ac73618_0_0"/>
          <p:cNvSpPr txBox="1">
            <a:spLocks noGrp="1"/>
          </p:cNvSpPr>
          <p:nvPr>
            <p:ph type="sldNum" idx="12"/>
          </p:nvPr>
        </p:nvSpPr>
        <p:spPr>
          <a:xfrm>
            <a:off x="7897906" y="6275668"/>
            <a:ext cx="990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9</a:t>
            </a:fld>
            <a:endParaRPr sz="1100">
              <a:solidFill>
                <a:srgbClr val="E0ECFF"/>
              </a:solidFill>
              <a:latin typeface="Book Antiqua"/>
              <a:ea typeface="Book Antiqua"/>
              <a:cs typeface="Book Antiqua"/>
              <a:sym typeface="Book Antiqua"/>
            </a:endParaRPr>
          </a:p>
        </p:txBody>
      </p:sp>
      <p:sp>
        <p:nvSpPr>
          <p:cNvPr id="181" name="Google Shape;181;g3472ac73618_0_0"/>
          <p:cNvSpPr txBox="1">
            <a:spLocks noGrp="1"/>
          </p:cNvSpPr>
          <p:nvPr>
            <p:ph type="ftr" idx="11"/>
          </p:nvPr>
        </p:nvSpPr>
        <p:spPr>
          <a:xfrm>
            <a:off x="264458" y="6275668"/>
            <a:ext cx="66300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ICF International		Recall in Surveys</a:t>
            </a:r>
            <a:endParaRPr dirty="0"/>
          </a:p>
        </p:txBody>
      </p:sp>
      <p:sp>
        <p:nvSpPr>
          <p:cNvPr id="182" name="Google Shape;182;g3472ac73618_0_0"/>
          <p:cNvSpPr txBox="1"/>
          <p:nvPr/>
        </p:nvSpPr>
        <p:spPr>
          <a:xfrm>
            <a:off x="369450" y="4821182"/>
            <a:ext cx="8405100" cy="1196100"/>
          </a:xfrm>
          <a:prstGeom prst="rect">
            <a:avLst/>
          </a:prstGeom>
          <a:solidFill>
            <a:srgbClr val="C9DAF8"/>
          </a:solidFill>
          <a:ln>
            <a:noFill/>
          </a:ln>
        </p:spPr>
        <p:txBody>
          <a:bodyPr spcFirstLastPara="1" wrap="square" lIns="91425" tIns="91425" rIns="91425" bIns="91425" anchor="t" anchorCtr="0">
            <a:noAutofit/>
          </a:bodyPr>
          <a:lstStyle/>
          <a:p>
            <a:pPr marL="0" lvl="0" indent="0" algn="l" rtl="0">
              <a:spcBef>
                <a:spcPts val="800"/>
              </a:spcBef>
              <a:spcAft>
                <a:spcPts val="0"/>
              </a:spcAft>
              <a:buClr>
                <a:schemeClr val="dk1"/>
              </a:buClr>
              <a:buSzPts val="1100"/>
              <a:buFont typeface="Arial"/>
              <a:buNone/>
            </a:pPr>
            <a:r>
              <a:rPr lang="en-US" sz="2200" b="1" dirty="0">
                <a:solidFill>
                  <a:srgbClr val="000090"/>
                </a:solidFill>
                <a:latin typeface="Garamond"/>
                <a:ea typeface="Garamond"/>
                <a:cs typeface="Garamond"/>
                <a:sym typeface="Garamond"/>
              </a:rPr>
              <a:t>First round testing in the Philippines indicated: 1) need for anchoring; 2) preference for shorter time-period; and 3) need for separating wage-related questions by employment type.</a:t>
            </a:r>
            <a:endParaRPr dirty="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g3472ac73618_0_9"/>
          <p:cNvSpPr txBox="1">
            <a:spLocks noGrp="1"/>
          </p:cNvSpPr>
          <p:nvPr>
            <p:ph type="title"/>
          </p:nvPr>
        </p:nvSpPr>
        <p:spPr>
          <a:xfrm>
            <a:off x="264450" y="66600"/>
            <a:ext cx="8256300" cy="6660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b="1">
                <a:solidFill>
                  <a:srgbClr val="000090"/>
                </a:solidFill>
                <a:latin typeface="Garamond"/>
                <a:ea typeface="Garamond"/>
                <a:cs typeface="Garamond"/>
                <a:sym typeface="Garamond"/>
              </a:rPr>
              <a:t>Recall Ability – WORQ</a:t>
            </a:r>
            <a:endParaRPr/>
          </a:p>
        </p:txBody>
      </p:sp>
      <p:sp>
        <p:nvSpPr>
          <p:cNvPr id="189" name="Google Shape;189;g3472ac73618_0_9"/>
          <p:cNvSpPr txBox="1">
            <a:spLocks noGrp="1"/>
          </p:cNvSpPr>
          <p:nvPr>
            <p:ph type="body" idx="1"/>
          </p:nvPr>
        </p:nvSpPr>
        <p:spPr>
          <a:xfrm>
            <a:off x="131400" y="732589"/>
            <a:ext cx="8881200" cy="829500"/>
          </a:xfrm>
          <a:prstGeom prst="rect">
            <a:avLst/>
          </a:prstGeom>
          <a:noFill/>
          <a:ln>
            <a:noFill/>
          </a:ln>
        </p:spPr>
        <p:txBody>
          <a:bodyPr spcFirstLastPara="1" wrap="square" lIns="91425" tIns="45700" rIns="91425" bIns="45700" anchor="t" anchorCtr="0">
            <a:noAutofit/>
          </a:bodyPr>
          <a:lstStyle/>
          <a:p>
            <a:pPr marL="0" lvl="0" indent="0" algn="l" rtl="0">
              <a:spcBef>
                <a:spcPts val="800"/>
              </a:spcBef>
              <a:spcAft>
                <a:spcPts val="0"/>
              </a:spcAft>
              <a:buNone/>
            </a:pPr>
            <a:r>
              <a:rPr lang="en-US" sz="2200" b="1" dirty="0">
                <a:solidFill>
                  <a:srgbClr val="000090"/>
                </a:solidFill>
                <a:latin typeface="Garamond"/>
                <a:ea typeface="Garamond"/>
                <a:cs typeface="Garamond"/>
                <a:sym typeface="Garamond"/>
              </a:rPr>
              <a:t>In subsequent rounds of testing in Kenya and El Salvador we asked more detailed debrief questions on recall over the 3-month time period.</a:t>
            </a:r>
            <a:endParaRPr sz="2200" dirty="0"/>
          </a:p>
          <a:p>
            <a:pPr marL="0" lvl="0" indent="0" algn="l" rtl="0">
              <a:spcBef>
                <a:spcPts val="800"/>
              </a:spcBef>
              <a:spcAft>
                <a:spcPts val="0"/>
              </a:spcAft>
              <a:buNone/>
            </a:pPr>
            <a:endParaRPr dirty="0"/>
          </a:p>
        </p:txBody>
      </p:sp>
      <p:sp>
        <p:nvSpPr>
          <p:cNvPr id="190" name="Google Shape;190;g3472ac73618_0_9"/>
          <p:cNvSpPr txBox="1">
            <a:spLocks noGrp="1"/>
          </p:cNvSpPr>
          <p:nvPr>
            <p:ph type="dt" idx="10"/>
          </p:nvPr>
        </p:nvSpPr>
        <p:spPr>
          <a:xfrm>
            <a:off x="5629835" y="6275668"/>
            <a:ext cx="2133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solidFill>
                  <a:srgbClr val="E0ECFF"/>
                </a:solidFill>
                <a:latin typeface="Book Antiqua"/>
                <a:ea typeface="Book Antiqua"/>
                <a:cs typeface="Book Antiqua"/>
                <a:sym typeface="Book Antiqua"/>
              </a:rPr>
              <a:t>May 2025</a:t>
            </a:r>
            <a:endParaRPr dirty="0"/>
          </a:p>
        </p:txBody>
      </p:sp>
      <p:sp>
        <p:nvSpPr>
          <p:cNvPr id="191" name="Google Shape;191;g3472ac73618_0_9"/>
          <p:cNvSpPr txBox="1">
            <a:spLocks noGrp="1"/>
          </p:cNvSpPr>
          <p:nvPr>
            <p:ph type="sldNum" idx="12"/>
          </p:nvPr>
        </p:nvSpPr>
        <p:spPr>
          <a:xfrm>
            <a:off x="7897906" y="6275668"/>
            <a:ext cx="990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10</a:t>
            </a:fld>
            <a:endParaRPr sz="1100">
              <a:solidFill>
                <a:srgbClr val="E0ECFF"/>
              </a:solidFill>
              <a:latin typeface="Book Antiqua"/>
              <a:ea typeface="Book Antiqua"/>
              <a:cs typeface="Book Antiqua"/>
              <a:sym typeface="Book Antiqua"/>
            </a:endParaRPr>
          </a:p>
        </p:txBody>
      </p:sp>
      <p:sp>
        <p:nvSpPr>
          <p:cNvPr id="192" name="Google Shape;192;g3472ac73618_0_9"/>
          <p:cNvSpPr txBox="1">
            <a:spLocks noGrp="1"/>
          </p:cNvSpPr>
          <p:nvPr>
            <p:ph type="ftr" idx="11"/>
          </p:nvPr>
        </p:nvSpPr>
        <p:spPr>
          <a:xfrm>
            <a:off x="264450" y="6343045"/>
            <a:ext cx="66300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ICF International		Recall in Surveys 				</a:t>
            </a:r>
            <a:endParaRPr dirty="0"/>
          </a:p>
        </p:txBody>
      </p:sp>
      <p:sp>
        <p:nvSpPr>
          <p:cNvPr id="193" name="Google Shape;193;g3472ac73618_0_9"/>
          <p:cNvSpPr txBox="1">
            <a:spLocks noGrp="1"/>
          </p:cNvSpPr>
          <p:nvPr>
            <p:ph type="body" idx="1"/>
          </p:nvPr>
        </p:nvSpPr>
        <p:spPr>
          <a:xfrm>
            <a:off x="193500" y="4297088"/>
            <a:ext cx="8757000" cy="1664700"/>
          </a:xfrm>
          <a:prstGeom prst="rect">
            <a:avLst/>
          </a:prstGeom>
          <a:solidFill>
            <a:srgbClr val="C5D8F1"/>
          </a:solidFill>
          <a:ln>
            <a:noFill/>
          </a:ln>
        </p:spPr>
        <p:txBody>
          <a:bodyPr spcFirstLastPara="1" wrap="square" lIns="91425" tIns="45700" rIns="91425" bIns="45700" anchor="t" anchorCtr="0">
            <a:noAutofit/>
          </a:bodyPr>
          <a:lstStyle/>
          <a:p>
            <a:pPr marL="0" lvl="0" indent="0" algn="l" rtl="0">
              <a:spcBef>
                <a:spcPts val="800"/>
              </a:spcBef>
              <a:spcAft>
                <a:spcPts val="0"/>
              </a:spcAft>
              <a:buNone/>
            </a:pPr>
            <a:r>
              <a:rPr lang="en-US" sz="2200" b="1" dirty="0">
                <a:solidFill>
                  <a:srgbClr val="000090"/>
                </a:solidFill>
                <a:latin typeface="Garamond"/>
                <a:ea typeface="Garamond"/>
                <a:cs typeface="Garamond"/>
                <a:sym typeface="Garamond"/>
              </a:rPr>
              <a:t>Respondents were evenly divided on their ability to recall hours worked versus amount earn.  </a:t>
            </a:r>
            <a:endParaRPr sz="2200" b="1" dirty="0">
              <a:solidFill>
                <a:srgbClr val="000090"/>
              </a:solidFill>
              <a:latin typeface="Garamond"/>
              <a:ea typeface="Garamond"/>
              <a:cs typeface="Garamond"/>
              <a:sym typeface="Garamond"/>
            </a:endParaRPr>
          </a:p>
          <a:p>
            <a:pPr marL="0" lvl="0" indent="0" algn="l" rtl="0">
              <a:spcBef>
                <a:spcPts val="800"/>
              </a:spcBef>
              <a:spcAft>
                <a:spcPts val="0"/>
              </a:spcAft>
              <a:buNone/>
            </a:pPr>
            <a:r>
              <a:rPr lang="en-US" sz="2200" b="1" dirty="0">
                <a:solidFill>
                  <a:srgbClr val="000090"/>
                </a:solidFill>
                <a:latin typeface="Garamond"/>
                <a:ea typeface="Garamond"/>
                <a:cs typeface="Garamond"/>
                <a:sym typeface="Garamond"/>
              </a:rPr>
              <a:t>Ability to recall earnings is slightly better over longer time periods compared to hours worked. </a:t>
            </a:r>
            <a:endParaRPr sz="2200" b="1" dirty="0">
              <a:solidFill>
                <a:srgbClr val="000090"/>
              </a:solidFill>
              <a:latin typeface="Garamond"/>
              <a:ea typeface="Garamond"/>
              <a:cs typeface="Garamond"/>
              <a:sym typeface="Garamond"/>
            </a:endParaRPr>
          </a:p>
          <a:p>
            <a:pPr marL="0" lvl="0" indent="0" algn="l" rtl="0">
              <a:spcBef>
                <a:spcPts val="800"/>
              </a:spcBef>
              <a:spcAft>
                <a:spcPts val="0"/>
              </a:spcAft>
              <a:buNone/>
            </a:pPr>
            <a:endParaRPr dirty="0"/>
          </a:p>
        </p:txBody>
      </p:sp>
      <p:pic>
        <p:nvPicPr>
          <p:cNvPr id="194" name="Google Shape;194;g3472ac73618_0_9"/>
          <p:cNvPicPr preferRelativeResize="0"/>
          <p:nvPr/>
        </p:nvPicPr>
        <p:blipFill>
          <a:blip r:embed="rId3">
            <a:alphaModFix/>
          </a:blip>
          <a:stretch>
            <a:fillRect/>
          </a:stretch>
        </p:blipFill>
        <p:spPr>
          <a:xfrm>
            <a:off x="4729775" y="1617027"/>
            <a:ext cx="4220725" cy="2532435"/>
          </a:xfrm>
          <a:prstGeom prst="rect">
            <a:avLst/>
          </a:prstGeom>
          <a:noFill/>
          <a:ln>
            <a:noFill/>
          </a:ln>
        </p:spPr>
      </p:pic>
      <p:pic>
        <p:nvPicPr>
          <p:cNvPr id="195" name="Google Shape;195;g3472ac73618_0_9"/>
          <p:cNvPicPr preferRelativeResize="0"/>
          <p:nvPr/>
        </p:nvPicPr>
        <p:blipFill>
          <a:blip r:embed="rId4">
            <a:alphaModFix/>
          </a:blip>
          <a:stretch>
            <a:fillRect/>
          </a:stretch>
        </p:blipFill>
        <p:spPr>
          <a:xfrm>
            <a:off x="193500" y="1627277"/>
            <a:ext cx="4536275" cy="2532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3472ac73618_0_69"/>
          <p:cNvSpPr txBox="1">
            <a:spLocks noGrp="1"/>
          </p:cNvSpPr>
          <p:nvPr>
            <p:ph type="title"/>
          </p:nvPr>
        </p:nvSpPr>
        <p:spPr>
          <a:xfrm>
            <a:off x="264450" y="0"/>
            <a:ext cx="8715000" cy="829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sz="4400" b="1">
                <a:solidFill>
                  <a:srgbClr val="000090"/>
                </a:solidFill>
                <a:latin typeface="Garamond"/>
                <a:ea typeface="Garamond"/>
                <a:cs typeface="Garamond"/>
                <a:sym typeface="Garamond"/>
              </a:rPr>
              <a:t>Recall Ability – WORQ (Earnings)</a:t>
            </a:r>
            <a:endParaRPr sz="4400"/>
          </a:p>
        </p:txBody>
      </p:sp>
      <p:sp>
        <p:nvSpPr>
          <p:cNvPr id="214" name="Google Shape;214;g3472ac73618_0_69"/>
          <p:cNvSpPr txBox="1">
            <a:spLocks noGrp="1"/>
          </p:cNvSpPr>
          <p:nvPr>
            <p:ph type="body" idx="1"/>
          </p:nvPr>
        </p:nvSpPr>
        <p:spPr>
          <a:xfrm>
            <a:off x="131400" y="938264"/>
            <a:ext cx="8881200" cy="829500"/>
          </a:xfrm>
          <a:prstGeom prst="rect">
            <a:avLst/>
          </a:prstGeom>
          <a:noFill/>
          <a:ln>
            <a:noFill/>
          </a:ln>
        </p:spPr>
        <p:txBody>
          <a:bodyPr spcFirstLastPara="1" wrap="square" lIns="91425" tIns="45700" rIns="91425" bIns="45700" anchor="t" anchorCtr="0">
            <a:noAutofit/>
          </a:bodyPr>
          <a:lstStyle/>
          <a:p>
            <a:pPr marL="0" lvl="0" indent="0" algn="l" rtl="0">
              <a:spcBef>
                <a:spcPts val="800"/>
              </a:spcBef>
              <a:spcAft>
                <a:spcPts val="0"/>
              </a:spcAft>
              <a:buNone/>
            </a:pPr>
            <a:r>
              <a:rPr lang="en-US" sz="2100" b="1">
                <a:solidFill>
                  <a:srgbClr val="000090"/>
                </a:solidFill>
                <a:latin typeface="Garamond"/>
                <a:ea typeface="Garamond"/>
                <a:cs typeface="Garamond"/>
                <a:sym typeface="Garamond"/>
              </a:rPr>
              <a:t>Exit interview data from pilot testing in Kyrgyzstan and Rwanda show respondent’s self-rated ease and accuracy of recall (N=261).</a:t>
            </a:r>
            <a:endParaRPr sz="2100"/>
          </a:p>
          <a:p>
            <a:pPr marL="0" lvl="0" indent="0" algn="l" rtl="0">
              <a:spcBef>
                <a:spcPts val="800"/>
              </a:spcBef>
              <a:spcAft>
                <a:spcPts val="0"/>
              </a:spcAft>
              <a:buNone/>
            </a:pPr>
            <a:endParaRPr/>
          </a:p>
        </p:txBody>
      </p:sp>
      <p:sp>
        <p:nvSpPr>
          <p:cNvPr id="215" name="Google Shape;215;g3472ac73618_0_69"/>
          <p:cNvSpPr txBox="1">
            <a:spLocks noGrp="1"/>
          </p:cNvSpPr>
          <p:nvPr>
            <p:ph type="dt" idx="10"/>
          </p:nvPr>
        </p:nvSpPr>
        <p:spPr>
          <a:xfrm>
            <a:off x="5629835" y="6275668"/>
            <a:ext cx="2133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solidFill>
                  <a:srgbClr val="E0ECFF"/>
                </a:solidFill>
                <a:latin typeface="Book Antiqua"/>
                <a:ea typeface="Book Antiqua"/>
                <a:cs typeface="Book Antiqua"/>
                <a:sym typeface="Book Antiqua"/>
              </a:rPr>
              <a:t>May 2025</a:t>
            </a:r>
            <a:endParaRPr dirty="0"/>
          </a:p>
        </p:txBody>
      </p:sp>
      <p:sp>
        <p:nvSpPr>
          <p:cNvPr id="216" name="Google Shape;216;g3472ac73618_0_69"/>
          <p:cNvSpPr txBox="1">
            <a:spLocks noGrp="1"/>
          </p:cNvSpPr>
          <p:nvPr>
            <p:ph type="sldNum" idx="12"/>
          </p:nvPr>
        </p:nvSpPr>
        <p:spPr>
          <a:xfrm>
            <a:off x="7897906" y="6275668"/>
            <a:ext cx="990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11</a:t>
            </a:fld>
            <a:endParaRPr sz="1100">
              <a:solidFill>
                <a:srgbClr val="E0ECFF"/>
              </a:solidFill>
              <a:latin typeface="Book Antiqua"/>
              <a:ea typeface="Book Antiqua"/>
              <a:cs typeface="Book Antiqua"/>
              <a:sym typeface="Book Antiqua"/>
            </a:endParaRPr>
          </a:p>
        </p:txBody>
      </p:sp>
      <p:sp>
        <p:nvSpPr>
          <p:cNvPr id="217" name="Google Shape;217;g3472ac73618_0_69"/>
          <p:cNvSpPr txBox="1">
            <a:spLocks noGrp="1"/>
          </p:cNvSpPr>
          <p:nvPr>
            <p:ph type="ftr" idx="11"/>
          </p:nvPr>
        </p:nvSpPr>
        <p:spPr>
          <a:xfrm>
            <a:off x="264450" y="6386942"/>
            <a:ext cx="66300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ICF International		Recall in Surveys 			</a:t>
            </a:r>
            <a:endParaRPr dirty="0"/>
          </a:p>
        </p:txBody>
      </p:sp>
      <p:sp>
        <p:nvSpPr>
          <p:cNvPr id="218" name="Google Shape;218;g3472ac73618_0_69"/>
          <p:cNvSpPr txBox="1">
            <a:spLocks noGrp="1"/>
          </p:cNvSpPr>
          <p:nvPr>
            <p:ph type="body" idx="1"/>
          </p:nvPr>
        </p:nvSpPr>
        <p:spPr>
          <a:xfrm>
            <a:off x="214650" y="4948263"/>
            <a:ext cx="8814600" cy="1309336"/>
          </a:xfrm>
          <a:prstGeom prst="rect">
            <a:avLst/>
          </a:prstGeom>
          <a:solidFill>
            <a:srgbClr val="C5D8F1"/>
          </a:solidFill>
          <a:ln>
            <a:noFill/>
          </a:ln>
        </p:spPr>
        <p:txBody>
          <a:bodyPr spcFirstLastPara="1" wrap="square" lIns="91425" tIns="45700" rIns="91425" bIns="45700" anchor="t" anchorCtr="0">
            <a:noAutofit/>
          </a:bodyPr>
          <a:lstStyle/>
          <a:p>
            <a:pPr marL="0" lvl="0" indent="0" algn="l" rtl="0">
              <a:spcBef>
                <a:spcPts val="800"/>
              </a:spcBef>
              <a:spcAft>
                <a:spcPts val="0"/>
              </a:spcAft>
              <a:buNone/>
            </a:pPr>
            <a:r>
              <a:rPr lang="en-US" sz="2000" b="1" dirty="0">
                <a:solidFill>
                  <a:srgbClr val="000090"/>
                </a:solidFill>
                <a:latin typeface="Garamond"/>
                <a:ea typeface="Garamond"/>
                <a:cs typeface="Garamond"/>
                <a:sym typeface="Garamond"/>
              </a:rPr>
              <a:t>The 1 month or 30 day period of recall seems to be best for earning information across different types of employment status.</a:t>
            </a:r>
            <a:endParaRPr sz="2000" b="1" dirty="0">
              <a:solidFill>
                <a:srgbClr val="000090"/>
              </a:solidFill>
              <a:latin typeface="Garamond"/>
              <a:ea typeface="Garamond"/>
              <a:cs typeface="Garamond"/>
              <a:sym typeface="Garamond"/>
            </a:endParaRPr>
          </a:p>
          <a:p>
            <a:pPr marL="0" lvl="0" indent="0" algn="l" rtl="0">
              <a:spcBef>
                <a:spcPts val="800"/>
              </a:spcBef>
              <a:spcAft>
                <a:spcPts val="0"/>
              </a:spcAft>
              <a:buNone/>
            </a:pPr>
            <a:r>
              <a:rPr lang="en-US" sz="2000" b="1" dirty="0">
                <a:solidFill>
                  <a:srgbClr val="000090"/>
                </a:solidFill>
                <a:latin typeface="Garamond"/>
                <a:ea typeface="Garamond"/>
                <a:cs typeface="Garamond"/>
                <a:sym typeface="Garamond"/>
              </a:rPr>
              <a:t>Interviewer-assisted data collection yielded better data.  </a:t>
            </a:r>
            <a:endParaRPr sz="2000" b="1" dirty="0">
              <a:solidFill>
                <a:srgbClr val="000090"/>
              </a:solidFill>
              <a:latin typeface="Garamond"/>
              <a:ea typeface="Garamond"/>
              <a:cs typeface="Garamond"/>
              <a:sym typeface="Garamond"/>
            </a:endParaRPr>
          </a:p>
          <a:p>
            <a:pPr marL="0" lvl="0" indent="0" algn="l" rtl="0">
              <a:spcBef>
                <a:spcPts val="800"/>
              </a:spcBef>
              <a:spcAft>
                <a:spcPts val="0"/>
              </a:spcAft>
              <a:buNone/>
            </a:pPr>
            <a:endParaRPr dirty="0"/>
          </a:p>
        </p:txBody>
      </p:sp>
      <p:pic>
        <p:nvPicPr>
          <p:cNvPr id="219" name="Google Shape;219;g3472ac73618_0_69"/>
          <p:cNvPicPr preferRelativeResize="0"/>
          <p:nvPr/>
        </p:nvPicPr>
        <p:blipFill>
          <a:blip r:embed="rId3">
            <a:alphaModFix/>
          </a:blip>
          <a:stretch>
            <a:fillRect/>
          </a:stretch>
        </p:blipFill>
        <p:spPr>
          <a:xfrm>
            <a:off x="131400" y="2020975"/>
            <a:ext cx="4791036" cy="2816026"/>
          </a:xfrm>
          <a:prstGeom prst="rect">
            <a:avLst/>
          </a:prstGeom>
          <a:noFill/>
          <a:ln>
            <a:noFill/>
          </a:ln>
        </p:spPr>
      </p:pic>
      <p:pic>
        <p:nvPicPr>
          <p:cNvPr id="220" name="Google Shape;220;g3472ac73618_0_69"/>
          <p:cNvPicPr preferRelativeResize="0"/>
          <p:nvPr/>
        </p:nvPicPr>
        <p:blipFill>
          <a:blip r:embed="rId4">
            <a:alphaModFix/>
          </a:blip>
          <a:stretch>
            <a:fillRect/>
          </a:stretch>
        </p:blipFill>
        <p:spPr>
          <a:xfrm>
            <a:off x="4922418" y="2020963"/>
            <a:ext cx="4156632" cy="28160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g3472ac73618_0_85"/>
          <p:cNvSpPr txBox="1">
            <a:spLocks noGrp="1"/>
          </p:cNvSpPr>
          <p:nvPr>
            <p:ph type="title"/>
          </p:nvPr>
        </p:nvSpPr>
        <p:spPr>
          <a:xfrm>
            <a:off x="264450" y="66600"/>
            <a:ext cx="8256300" cy="6660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b="1">
                <a:solidFill>
                  <a:srgbClr val="000090"/>
                </a:solidFill>
                <a:latin typeface="Garamond"/>
                <a:ea typeface="Garamond"/>
                <a:cs typeface="Garamond"/>
                <a:sym typeface="Garamond"/>
              </a:rPr>
              <a:t>Recall Ability – WORQ (Hours)</a:t>
            </a:r>
            <a:endParaRPr/>
          </a:p>
        </p:txBody>
      </p:sp>
      <p:sp>
        <p:nvSpPr>
          <p:cNvPr id="227" name="Google Shape;227;g3472ac73618_0_85"/>
          <p:cNvSpPr txBox="1">
            <a:spLocks noGrp="1"/>
          </p:cNvSpPr>
          <p:nvPr>
            <p:ph type="body" idx="1"/>
          </p:nvPr>
        </p:nvSpPr>
        <p:spPr>
          <a:xfrm>
            <a:off x="131400" y="732589"/>
            <a:ext cx="8881200" cy="829500"/>
          </a:xfrm>
          <a:prstGeom prst="rect">
            <a:avLst/>
          </a:prstGeom>
          <a:noFill/>
          <a:ln>
            <a:noFill/>
          </a:ln>
        </p:spPr>
        <p:txBody>
          <a:bodyPr spcFirstLastPara="1" wrap="square" lIns="91425" tIns="45700" rIns="91425" bIns="45700" anchor="t" anchorCtr="0">
            <a:noAutofit/>
          </a:bodyPr>
          <a:lstStyle/>
          <a:p>
            <a:pPr marL="0" lvl="0" indent="0" algn="l" rtl="0">
              <a:spcBef>
                <a:spcPts val="800"/>
              </a:spcBef>
              <a:spcAft>
                <a:spcPts val="0"/>
              </a:spcAft>
              <a:buNone/>
            </a:pPr>
            <a:r>
              <a:rPr lang="en-US" sz="2100" b="1">
                <a:solidFill>
                  <a:srgbClr val="000090"/>
                </a:solidFill>
                <a:latin typeface="Garamond"/>
                <a:ea typeface="Garamond"/>
                <a:cs typeface="Garamond"/>
                <a:sym typeface="Garamond"/>
              </a:rPr>
              <a:t>Exit interview data from pilot testing in Kyrgyzstan and Rwanda show respondent’s self-rated ease and accuracy of recall (N=261).</a:t>
            </a:r>
            <a:endParaRPr sz="2100"/>
          </a:p>
          <a:p>
            <a:pPr marL="0" lvl="0" indent="0" algn="l" rtl="0">
              <a:spcBef>
                <a:spcPts val="800"/>
              </a:spcBef>
              <a:spcAft>
                <a:spcPts val="0"/>
              </a:spcAft>
              <a:buNone/>
            </a:pPr>
            <a:endParaRPr/>
          </a:p>
        </p:txBody>
      </p:sp>
      <p:sp>
        <p:nvSpPr>
          <p:cNvPr id="228" name="Google Shape;228;g3472ac73618_0_85"/>
          <p:cNvSpPr txBox="1">
            <a:spLocks noGrp="1"/>
          </p:cNvSpPr>
          <p:nvPr>
            <p:ph type="dt" idx="10"/>
          </p:nvPr>
        </p:nvSpPr>
        <p:spPr>
          <a:xfrm>
            <a:off x="5639460" y="6285290"/>
            <a:ext cx="2133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solidFill>
                  <a:srgbClr val="E0ECFF"/>
                </a:solidFill>
                <a:latin typeface="Book Antiqua"/>
                <a:ea typeface="Book Antiqua"/>
                <a:cs typeface="Book Antiqua"/>
                <a:sym typeface="Book Antiqua"/>
              </a:rPr>
              <a:t>May 2025</a:t>
            </a:r>
            <a:endParaRPr dirty="0"/>
          </a:p>
        </p:txBody>
      </p:sp>
      <p:sp>
        <p:nvSpPr>
          <p:cNvPr id="229" name="Google Shape;229;g3472ac73618_0_85"/>
          <p:cNvSpPr txBox="1">
            <a:spLocks noGrp="1"/>
          </p:cNvSpPr>
          <p:nvPr>
            <p:ph type="sldNum" idx="12"/>
          </p:nvPr>
        </p:nvSpPr>
        <p:spPr>
          <a:xfrm>
            <a:off x="7897906" y="6275668"/>
            <a:ext cx="990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12</a:t>
            </a:fld>
            <a:endParaRPr sz="1100">
              <a:solidFill>
                <a:srgbClr val="E0ECFF"/>
              </a:solidFill>
              <a:latin typeface="Book Antiqua"/>
              <a:ea typeface="Book Antiqua"/>
              <a:cs typeface="Book Antiqua"/>
              <a:sym typeface="Book Antiqua"/>
            </a:endParaRPr>
          </a:p>
        </p:txBody>
      </p:sp>
      <p:sp>
        <p:nvSpPr>
          <p:cNvPr id="230" name="Google Shape;230;g3472ac73618_0_85"/>
          <p:cNvSpPr txBox="1">
            <a:spLocks noGrp="1"/>
          </p:cNvSpPr>
          <p:nvPr>
            <p:ph type="ftr" idx="11"/>
          </p:nvPr>
        </p:nvSpPr>
        <p:spPr>
          <a:xfrm>
            <a:off x="264450" y="6426300"/>
            <a:ext cx="66300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 			</a:t>
            </a:r>
            <a:endParaRPr dirty="0"/>
          </a:p>
        </p:txBody>
      </p:sp>
      <p:sp>
        <p:nvSpPr>
          <p:cNvPr id="231" name="Google Shape;231;g3472ac73618_0_85"/>
          <p:cNvSpPr txBox="1">
            <a:spLocks noGrp="1"/>
          </p:cNvSpPr>
          <p:nvPr>
            <p:ph type="body" idx="1"/>
          </p:nvPr>
        </p:nvSpPr>
        <p:spPr>
          <a:xfrm>
            <a:off x="264450" y="4572381"/>
            <a:ext cx="8814600" cy="1472400"/>
          </a:xfrm>
          <a:prstGeom prst="rect">
            <a:avLst/>
          </a:prstGeom>
          <a:solidFill>
            <a:srgbClr val="C5D8F1"/>
          </a:solidFill>
          <a:ln>
            <a:noFill/>
          </a:ln>
        </p:spPr>
        <p:txBody>
          <a:bodyPr spcFirstLastPara="1" wrap="square" lIns="91425" tIns="45700" rIns="91425" bIns="45700" anchor="t" anchorCtr="0">
            <a:noAutofit/>
          </a:bodyPr>
          <a:lstStyle/>
          <a:p>
            <a:pPr marL="0" lvl="0" indent="0" algn="l" rtl="0">
              <a:spcBef>
                <a:spcPts val="800"/>
              </a:spcBef>
              <a:spcAft>
                <a:spcPts val="0"/>
              </a:spcAft>
              <a:buNone/>
            </a:pPr>
            <a:r>
              <a:rPr lang="en-US" sz="2200" b="1" dirty="0">
                <a:solidFill>
                  <a:srgbClr val="000090"/>
                </a:solidFill>
                <a:latin typeface="Garamond"/>
                <a:ea typeface="Garamond"/>
                <a:cs typeface="Garamond"/>
                <a:sym typeface="Garamond"/>
              </a:rPr>
              <a:t>The 1 month or 30 day period of recall seems to be best for hours worked information across most different types of employment status – for those in irregular employment or those working on their own business, last 7 days worked just as well.</a:t>
            </a:r>
            <a:endParaRPr sz="2200" b="1" dirty="0">
              <a:solidFill>
                <a:srgbClr val="000090"/>
              </a:solidFill>
              <a:latin typeface="Garamond"/>
              <a:ea typeface="Garamond"/>
              <a:cs typeface="Garamond"/>
              <a:sym typeface="Garamond"/>
            </a:endParaRPr>
          </a:p>
          <a:p>
            <a:pPr marL="0" lvl="0" indent="0" algn="l" rtl="0">
              <a:spcBef>
                <a:spcPts val="800"/>
              </a:spcBef>
              <a:spcAft>
                <a:spcPts val="0"/>
              </a:spcAft>
              <a:buNone/>
            </a:pPr>
            <a:endParaRPr dirty="0"/>
          </a:p>
        </p:txBody>
      </p:sp>
      <p:pic>
        <p:nvPicPr>
          <p:cNvPr id="232" name="Google Shape;232;g3472ac73618_0_85"/>
          <p:cNvPicPr preferRelativeResize="0"/>
          <p:nvPr/>
        </p:nvPicPr>
        <p:blipFill>
          <a:blip r:embed="rId3">
            <a:alphaModFix/>
          </a:blip>
          <a:stretch>
            <a:fillRect/>
          </a:stretch>
        </p:blipFill>
        <p:spPr>
          <a:xfrm>
            <a:off x="152400" y="1714500"/>
            <a:ext cx="4622900" cy="2707249"/>
          </a:xfrm>
          <a:prstGeom prst="rect">
            <a:avLst/>
          </a:prstGeom>
          <a:noFill/>
          <a:ln>
            <a:noFill/>
          </a:ln>
        </p:spPr>
      </p:pic>
      <p:pic>
        <p:nvPicPr>
          <p:cNvPr id="233" name="Google Shape;233;g3472ac73618_0_85"/>
          <p:cNvPicPr preferRelativeResize="0"/>
          <p:nvPr/>
        </p:nvPicPr>
        <p:blipFill>
          <a:blip r:embed="rId4">
            <a:alphaModFix/>
          </a:blip>
          <a:stretch>
            <a:fillRect/>
          </a:stretch>
        </p:blipFill>
        <p:spPr>
          <a:xfrm>
            <a:off x="4775300" y="1714500"/>
            <a:ext cx="4264551" cy="2707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6"/>
          <p:cNvSpPr txBox="1">
            <a:spLocks noGrp="1"/>
          </p:cNvSpPr>
          <p:nvPr>
            <p:ph type="title"/>
          </p:nvPr>
        </p:nvSpPr>
        <p:spPr>
          <a:xfrm>
            <a:off x="550800" y="211721"/>
            <a:ext cx="8042400" cy="6213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b="1" dirty="0">
                <a:solidFill>
                  <a:srgbClr val="000090"/>
                </a:solidFill>
                <a:latin typeface="Garamond"/>
                <a:ea typeface="Garamond"/>
                <a:cs typeface="Garamond"/>
                <a:sym typeface="Garamond"/>
              </a:rPr>
              <a:t>WORQ – Resolution</a:t>
            </a:r>
            <a:endParaRPr dirty="0"/>
          </a:p>
        </p:txBody>
      </p:sp>
      <p:sp>
        <p:nvSpPr>
          <p:cNvPr id="240" name="Google Shape;240;p6"/>
          <p:cNvSpPr txBox="1">
            <a:spLocks noGrp="1"/>
          </p:cNvSpPr>
          <p:nvPr>
            <p:ph type="body" idx="1"/>
          </p:nvPr>
        </p:nvSpPr>
        <p:spPr>
          <a:xfrm>
            <a:off x="549275" y="981775"/>
            <a:ext cx="8153400" cy="4983600"/>
          </a:xfrm>
          <a:prstGeom prst="rect">
            <a:avLst/>
          </a:prstGeom>
          <a:noFill/>
          <a:ln>
            <a:noFill/>
          </a:ln>
        </p:spPr>
        <p:txBody>
          <a:bodyPr spcFirstLastPara="1" wrap="square" lIns="91425" tIns="45700" rIns="91425" bIns="45700" anchor="t" anchorCtr="0">
            <a:noAutofit/>
          </a:bodyPr>
          <a:lstStyle/>
          <a:p>
            <a:pPr marL="349250" lvl="0" indent="-349250" algn="l" rtl="0">
              <a:spcBef>
                <a:spcPts val="0"/>
              </a:spcBef>
              <a:spcAft>
                <a:spcPts val="0"/>
              </a:spcAft>
              <a:buClr>
                <a:srgbClr val="000090"/>
              </a:buClr>
              <a:buSzPts val="1980"/>
              <a:buFont typeface="Arial" panose="020B0604020202020204" pitchFamily="34" charset="0"/>
              <a:buChar char="•"/>
            </a:pPr>
            <a:r>
              <a:rPr lang="en-US" b="1" dirty="0">
                <a:solidFill>
                  <a:srgbClr val="000090"/>
                </a:solidFill>
                <a:latin typeface="Garamond"/>
                <a:ea typeface="Garamond"/>
                <a:cs typeface="Garamond"/>
                <a:sym typeface="Garamond"/>
              </a:rPr>
              <a:t>Employment: </a:t>
            </a:r>
            <a:r>
              <a:rPr lang="en-US" dirty="0">
                <a:solidFill>
                  <a:srgbClr val="000090"/>
                </a:solidFill>
                <a:latin typeface="Garamond"/>
                <a:ea typeface="Garamond"/>
                <a:cs typeface="Garamond"/>
                <a:sym typeface="Garamond"/>
              </a:rPr>
              <a:t>Ask about </a:t>
            </a:r>
            <a:r>
              <a:rPr lang="en-US" b="1" dirty="0">
                <a:solidFill>
                  <a:srgbClr val="000090"/>
                </a:solidFill>
                <a:latin typeface="Garamond"/>
                <a:ea typeface="Garamond"/>
                <a:cs typeface="Garamond"/>
                <a:sym typeface="Garamond"/>
              </a:rPr>
              <a:t>last month</a:t>
            </a:r>
            <a:r>
              <a:rPr lang="en-US" dirty="0">
                <a:solidFill>
                  <a:srgbClr val="000090"/>
                </a:solidFill>
                <a:latin typeface="Garamond"/>
                <a:ea typeface="Garamond"/>
                <a:cs typeface="Garamond"/>
                <a:sym typeface="Garamond"/>
              </a:rPr>
              <a:t>, using anchoring date</a:t>
            </a:r>
            <a:endParaRPr dirty="0">
              <a:solidFill>
                <a:srgbClr val="000090"/>
              </a:solidFill>
              <a:latin typeface="Garamond"/>
              <a:ea typeface="Garamond"/>
              <a:cs typeface="Garamond"/>
              <a:sym typeface="Garamond"/>
            </a:endParaRPr>
          </a:p>
          <a:p>
            <a:pPr marL="692150" lvl="0" indent="-342900" algn="l" rtl="0">
              <a:spcBef>
                <a:spcPts val="0"/>
              </a:spcBef>
              <a:spcAft>
                <a:spcPts val="0"/>
              </a:spcAft>
              <a:buFont typeface="Arial" panose="020B0604020202020204" pitchFamily="34" charset="0"/>
              <a:buChar char="•"/>
            </a:pPr>
            <a:endParaRPr b="1" dirty="0">
              <a:solidFill>
                <a:srgbClr val="000090"/>
              </a:solidFill>
              <a:latin typeface="Garamond"/>
              <a:ea typeface="Garamond"/>
              <a:cs typeface="Garamond"/>
              <a:sym typeface="Garamond"/>
            </a:endParaRPr>
          </a:p>
          <a:p>
            <a:pPr marL="457200" lvl="0" indent="-415290" algn="l" rtl="0">
              <a:spcBef>
                <a:spcPts val="0"/>
              </a:spcBef>
              <a:spcAft>
                <a:spcPts val="0"/>
              </a:spcAft>
              <a:buClr>
                <a:srgbClr val="000090"/>
              </a:buClr>
              <a:buSzPts val="1980"/>
              <a:buFont typeface="Arial" panose="020B0604020202020204" pitchFamily="34" charset="0"/>
              <a:buChar char="•"/>
            </a:pPr>
            <a:r>
              <a:rPr lang="en-US" b="1" dirty="0">
                <a:solidFill>
                  <a:srgbClr val="000090"/>
                </a:solidFill>
                <a:latin typeface="Garamond"/>
                <a:ea typeface="Garamond"/>
                <a:cs typeface="Garamond"/>
                <a:sym typeface="Garamond"/>
              </a:rPr>
              <a:t>Earnings:</a:t>
            </a:r>
            <a:endParaRPr b="1" dirty="0">
              <a:solidFill>
                <a:srgbClr val="000090"/>
              </a:solidFill>
              <a:latin typeface="Garamond"/>
              <a:ea typeface="Garamond"/>
              <a:cs typeface="Garamond"/>
              <a:sym typeface="Garamond"/>
            </a:endParaRPr>
          </a:p>
          <a:p>
            <a:pPr marL="692151" lvl="1" indent="-342900" algn="l" rtl="0">
              <a:spcBef>
                <a:spcPts val="0"/>
              </a:spcBef>
              <a:spcAft>
                <a:spcPts val="0"/>
              </a:spcAft>
              <a:buClr>
                <a:srgbClr val="000090"/>
              </a:buClr>
              <a:buSzPts val="1980"/>
              <a:buFont typeface="Arial" panose="020B0604020202020204" pitchFamily="34" charset="0"/>
              <a:buChar char="•"/>
            </a:pPr>
            <a:r>
              <a:rPr lang="en-US" b="1" dirty="0">
                <a:solidFill>
                  <a:srgbClr val="000090"/>
                </a:solidFill>
                <a:latin typeface="Garamond"/>
                <a:ea typeface="Garamond"/>
                <a:cs typeface="Garamond"/>
                <a:sym typeface="Garamond"/>
              </a:rPr>
              <a:t>Regular/Permanent: Usual</a:t>
            </a:r>
            <a:r>
              <a:rPr lang="en-US" dirty="0">
                <a:solidFill>
                  <a:srgbClr val="000090"/>
                </a:solidFill>
                <a:latin typeface="Garamond"/>
                <a:ea typeface="Garamond"/>
                <a:cs typeface="Garamond"/>
                <a:sym typeface="Garamond"/>
              </a:rPr>
              <a:t> take home pay and time pay covers; and usual days and hours worked</a:t>
            </a:r>
            <a:endParaRPr dirty="0">
              <a:solidFill>
                <a:srgbClr val="000090"/>
              </a:solidFill>
              <a:latin typeface="Garamond"/>
              <a:ea typeface="Garamond"/>
              <a:cs typeface="Garamond"/>
              <a:sym typeface="Garamond"/>
            </a:endParaRPr>
          </a:p>
          <a:p>
            <a:pPr marL="692151" lvl="1" indent="-342900" algn="l" rtl="0">
              <a:spcBef>
                <a:spcPts val="0"/>
              </a:spcBef>
              <a:spcAft>
                <a:spcPts val="0"/>
              </a:spcAft>
              <a:buClr>
                <a:srgbClr val="000090"/>
              </a:buClr>
              <a:buSzPts val="1980"/>
              <a:buFont typeface="Arial" panose="020B0604020202020204" pitchFamily="34" charset="0"/>
              <a:buChar char="•"/>
            </a:pPr>
            <a:r>
              <a:rPr lang="en-US" b="1" dirty="0">
                <a:solidFill>
                  <a:srgbClr val="000090"/>
                </a:solidFill>
                <a:latin typeface="Garamond"/>
                <a:ea typeface="Garamond"/>
                <a:cs typeface="Garamond"/>
                <a:sym typeface="Garamond"/>
              </a:rPr>
              <a:t>Temporary/Irregular:</a:t>
            </a:r>
            <a:r>
              <a:rPr lang="en-US" dirty="0">
                <a:solidFill>
                  <a:srgbClr val="000090"/>
                </a:solidFill>
                <a:latin typeface="Garamond"/>
                <a:ea typeface="Garamond"/>
                <a:cs typeface="Garamond"/>
                <a:sym typeface="Garamond"/>
              </a:rPr>
              <a:t>  Number of </a:t>
            </a:r>
            <a:r>
              <a:rPr lang="en-US" b="1" dirty="0">
                <a:solidFill>
                  <a:srgbClr val="000090"/>
                </a:solidFill>
                <a:latin typeface="Garamond"/>
                <a:ea typeface="Garamond"/>
                <a:cs typeface="Garamond"/>
                <a:sym typeface="Garamond"/>
              </a:rPr>
              <a:t>days worked in last week or previous month</a:t>
            </a:r>
            <a:r>
              <a:rPr lang="en-US" dirty="0">
                <a:solidFill>
                  <a:srgbClr val="000090"/>
                </a:solidFill>
                <a:latin typeface="Garamond"/>
                <a:ea typeface="Garamond"/>
                <a:cs typeface="Garamond"/>
                <a:sym typeface="Garamond"/>
              </a:rPr>
              <a:t>; number of </a:t>
            </a:r>
            <a:r>
              <a:rPr lang="en-US" b="1" dirty="0">
                <a:solidFill>
                  <a:srgbClr val="000090"/>
                </a:solidFill>
                <a:latin typeface="Garamond"/>
                <a:ea typeface="Garamond"/>
                <a:cs typeface="Garamond"/>
                <a:sym typeface="Garamond"/>
              </a:rPr>
              <a:t>hours last worked at job</a:t>
            </a:r>
            <a:r>
              <a:rPr lang="en-US" dirty="0">
                <a:solidFill>
                  <a:srgbClr val="000090"/>
                </a:solidFill>
                <a:latin typeface="Garamond"/>
                <a:ea typeface="Garamond"/>
                <a:cs typeface="Garamond"/>
                <a:sym typeface="Garamond"/>
              </a:rPr>
              <a:t>; </a:t>
            </a:r>
            <a:r>
              <a:rPr lang="en-US" b="1" dirty="0">
                <a:solidFill>
                  <a:srgbClr val="000090"/>
                </a:solidFill>
                <a:latin typeface="Garamond"/>
                <a:ea typeface="Garamond"/>
                <a:cs typeface="Garamond"/>
                <a:sym typeface="Garamond"/>
              </a:rPr>
              <a:t>amount earned in last month</a:t>
            </a:r>
            <a:endParaRPr b="1" dirty="0">
              <a:solidFill>
                <a:srgbClr val="000090"/>
              </a:solidFill>
              <a:latin typeface="Garamond"/>
              <a:ea typeface="Garamond"/>
              <a:cs typeface="Garamond"/>
              <a:sym typeface="Garamond"/>
            </a:endParaRPr>
          </a:p>
          <a:p>
            <a:pPr marL="692151" lvl="1" indent="-342900" algn="l" rtl="0">
              <a:spcBef>
                <a:spcPts val="0"/>
              </a:spcBef>
              <a:spcAft>
                <a:spcPts val="0"/>
              </a:spcAft>
              <a:buClr>
                <a:srgbClr val="000090"/>
              </a:buClr>
              <a:buSzPts val="1980"/>
              <a:buFont typeface="Arial" panose="020B0604020202020204" pitchFamily="34" charset="0"/>
              <a:buChar char="•"/>
            </a:pPr>
            <a:r>
              <a:rPr lang="en-US" b="1" dirty="0">
                <a:solidFill>
                  <a:srgbClr val="000090"/>
                </a:solidFill>
                <a:latin typeface="Garamond"/>
                <a:ea typeface="Garamond"/>
                <a:cs typeface="Garamond"/>
                <a:sym typeface="Garamond"/>
              </a:rPr>
              <a:t>Own Employment:</a:t>
            </a:r>
            <a:r>
              <a:rPr lang="en-US" dirty="0">
                <a:solidFill>
                  <a:srgbClr val="000090"/>
                </a:solidFill>
                <a:latin typeface="Garamond"/>
                <a:ea typeface="Garamond"/>
                <a:cs typeface="Garamond"/>
                <a:sym typeface="Garamond"/>
              </a:rPr>
              <a:t> Number of days and hours worked in a </a:t>
            </a:r>
            <a:r>
              <a:rPr lang="en-US" b="1" dirty="0">
                <a:solidFill>
                  <a:srgbClr val="000090"/>
                </a:solidFill>
                <a:latin typeface="Garamond"/>
                <a:ea typeface="Garamond"/>
                <a:cs typeface="Garamond"/>
                <a:sym typeface="Garamond"/>
              </a:rPr>
              <a:t>typical week</a:t>
            </a:r>
            <a:r>
              <a:rPr lang="en-US" dirty="0">
                <a:solidFill>
                  <a:srgbClr val="000090"/>
                </a:solidFill>
                <a:latin typeface="Garamond"/>
                <a:ea typeface="Garamond"/>
                <a:cs typeface="Garamond"/>
                <a:sym typeface="Garamond"/>
              </a:rPr>
              <a:t>; and earnings in </a:t>
            </a:r>
            <a:r>
              <a:rPr lang="en-US" b="1" dirty="0">
                <a:solidFill>
                  <a:srgbClr val="000090"/>
                </a:solidFill>
                <a:latin typeface="Garamond"/>
                <a:ea typeface="Garamond"/>
                <a:cs typeface="Garamond"/>
                <a:sym typeface="Garamond"/>
              </a:rPr>
              <a:t>last week or month</a:t>
            </a:r>
            <a:endParaRPr b="1" dirty="0">
              <a:solidFill>
                <a:srgbClr val="000090"/>
              </a:solidFill>
              <a:latin typeface="Garamond"/>
              <a:ea typeface="Garamond"/>
              <a:cs typeface="Garamond"/>
              <a:sym typeface="Garamond"/>
            </a:endParaRPr>
          </a:p>
          <a:p>
            <a:pPr marL="685800" lvl="0" indent="0" algn="l" rtl="0">
              <a:spcBef>
                <a:spcPts val="0"/>
              </a:spcBef>
              <a:spcAft>
                <a:spcPts val="0"/>
              </a:spcAft>
              <a:buNone/>
            </a:pPr>
            <a:endParaRPr b="1" dirty="0">
              <a:solidFill>
                <a:srgbClr val="000090"/>
              </a:solidFill>
              <a:latin typeface="Garamond"/>
              <a:ea typeface="Garamond"/>
              <a:cs typeface="Garamond"/>
              <a:sym typeface="Garamond"/>
            </a:endParaRPr>
          </a:p>
          <a:p>
            <a:pPr marL="0" lvl="0" indent="0" algn="l" rtl="0">
              <a:spcBef>
                <a:spcPts val="0"/>
              </a:spcBef>
              <a:spcAft>
                <a:spcPts val="0"/>
              </a:spcAft>
              <a:buNone/>
            </a:pPr>
            <a:r>
              <a:rPr lang="en-US" b="1" dirty="0">
                <a:solidFill>
                  <a:srgbClr val="000090"/>
                </a:solidFill>
                <a:latin typeface="Garamond"/>
                <a:ea typeface="Garamond"/>
                <a:cs typeface="Garamond"/>
                <a:sym typeface="Garamond"/>
              </a:rPr>
              <a:t>Details from validity and reliability testing, and final instrument and guidance are available at: </a:t>
            </a:r>
            <a:r>
              <a:rPr lang="en-US" sz="1800" u="sng" dirty="0">
                <a:solidFill>
                  <a:schemeClr val="hlink"/>
                </a:solidFill>
                <a:latin typeface="Times New Roman"/>
                <a:ea typeface="Times New Roman"/>
                <a:cs typeface="Times New Roman"/>
                <a:sym typeface="Times New Roman"/>
                <a:hlinkClick r:id="rId3"/>
              </a:rPr>
              <a:t>https://wellworldsolutions.com/the-workforce-outcomes-reporting-questionnaire-worq/</a:t>
            </a:r>
            <a:endParaRPr sz="3100" b="1" dirty="0">
              <a:solidFill>
                <a:srgbClr val="000090"/>
              </a:solidFill>
              <a:latin typeface="Times New Roman"/>
              <a:ea typeface="Times New Roman"/>
              <a:cs typeface="Times New Roman"/>
              <a:sym typeface="Times New Roman"/>
            </a:endParaRPr>
          </a:p>
        </p:txBody>
      </p:sp>
      <p:sp>
        <p:nvSpPr>
          <p:cNvPr id="241" name="Google Shape;241;p6"/>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chemeClr val="dk1"/>
              </a:buClr>
              <a:buFont typeface="Arial"/>
              <a:buNone/>
            </a:pPr>
            <a:r>
              <a:rPr lang="en-US" dirty="0">
                <a:solidFill>
                  <a:srgbClr val="E0ECFF"/>
                </a:solidFill>
                <a:latin typeface="Book Antiqua"/>
                <a:ea typeface="Book Antiqua"/>
                <a:cs typeface="Book Antiqua"/>
                <a:sym typeface="Book Antiqua"/>
              </a:rPr>
              <a:t>May 2025</a:t>
            </a:r>
            <a:endParaRPr dirty="0"/>
          </a:p>
        </p:txBody>
      </p:sp>
      <p:sp>
        <p:nvSpPr>
          <p:cNvPr id="242" name="Google Shape;242;p6"/>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13</a:t>
            </a:fld>
            <a:endParaRPr sz="1100">
              <a:solidFill>
                <a:srgbClr val="E0ECFF"/>
              </a:solidFill>
              <a:latin typeface="Book Antiqua"/>
              <a:ea typeface="Book Antiqua"/>
              <a:cs typeface="Book Antiqua"/>
              <a:sym typeface="Book Antiqua"/>
            </a:endParaRPr>
          </a:p>
        </p:txBody>
      </p:sp>
      <p:sp>
        <p:nvSpPr>
          <p:cNvPr id="243" name="Google Shape;243;p6"/>
          <p:cNvSpPr txBox="1">
            <a:spLocks noGrp="1"/>
          </p:cNvSpPr>
          <p:nvPr>
            <p:ph type="ftr" idx="11"/>
          </p:nvPr>
        </p:nvSpPr>
        <p:spPr>
          <a:xfrm>
            <a:off x="264458" y="6275668"/>
            <a:ext cx="663013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3472ac73618_0_111"/>
          <p:cNvSpPr txBox="1">
            <a:spLocks noGrp="1"/>
          </p:cNvSpPr>
          <p:nvPr>
            <p:ph type="title"/>
          </p:nvPr>
        </p:nvSpPr>
        <p:spPr>
          <a:xfrm>
            <a:off x="481800" y="98351"/>
            <a:ext cx="8042400" cy="7803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b="1">
                <a:solidFill>
                  <a:srgbClr val="000090"/>
                </a:solidFill>
                <a:latin typeface="Garamond"/>
                <a:ea typeface="Garamond"/>
                <a:cs typeface="Garamond"/>
                <a:sym typeface="Garamond"/>
              </a:rPr>
              <a:t>About FTF-ZOI</a:t>
            </a:r>
            <a:endParaRPr/>
          </a:p>
        </p:txBody>
      </p:sp>
      <p:sp>
        <p:nvSpPr>
          <p:cNvPr id="250" name="Google Shape;250;g3472ac73618_0_111"/>
          <p:cNvSpPr txBox="1">
            <a:spLocks noGrp="1"/>
          </p:cNvSpPr>
          <p:nvPr>
            <p:ph type="dt" idx="10"/>
          </p:nvPr>
        </p:nvSpPr>
        <p:spPr>
          <a:xfrm>
            <a:off x="5629835" y="6275668"/>
            <a:ext cx="2133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solidFill>
                  <a:srgbClr val="E0ECFF"/>
                </a:solidFill>
                <a:latin typeface="Book Antiqua"/>
                <a:ea typeface="Book Antiqua"/>
                <a:cs typeface="Book Antiqua"/>
                <a:sym typeface="Book Antiqua"/>
              </a:rPr>
              <a:t>May 2025</a:t>
            </a:r>
            <a:endParaRPr dirty="0"/>
          </a:p>
        </p:txBody>
      </p:sp>
      <p:sp>
        <p:nvSpPr>
          <p:cNvPr id="251" name="Google Shape;251;g3472ac73618_0_111"/>
          <p:cNvSpPr txBox="1">
            <a:spLocks noGrp="1"/>
          </p:cNvSpPr>
          <p:nvPr>
            <p:ph type="sldNum" idx="12"/>
          </p:nvPr>
        </p:nvSpPr>
        <p:spPr>
          <a:xfrm>
            <a:off x="7897906" y="6275668"/>
            <a:ext cx="990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14</a:t>
            </a:fld>
            <a:endParaRPr sz="1100">
              <a:solidFill>
                <a:srgbClr val="E0ECFF"/>
              </a:solidFill>
              <a:latin typeface="Book Antiqua"/>
              <a:ea typeface="Book Antiqua"/>
              <a:cs typeface="Book Antiqua"/>
              <a:sym typeface="Book Antiqua"/>
            </a:endParaRPr>
          </a:p>
        </p:txBody>
      </p:sp>
      <p:sp>
        <p:nvSpPr>
          <p:cNvPr id="252" name="Google Shape;252;g3472ac73618_0_111"/>
          <p:cNvSpPr txBox="1">
            <a:spLocks noGrp="1"/>
          </p:cNvSpPr>
          <p:nvPr>
            <p:ph type="ftr" idx="11"/>
          </p:nvPr>
        </p:nvSpPr>
        <p:spPr>
          <a:xfrm>
            <a:off x="264458" y="6275668"/>
            <a:ext cx="66300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ICF International		Recall in Surveys</a:t>
            </a:r>
            <a:endParaRPr dirty="0"/>
          </a:p>
        </p:txBody>
      </p:sp>
      <p:graphicFrame>
        <p:nvGraphicFramePr>
          <p:cNvPr id="253" name="Google Shape;253;g3472ac73618_0_111"/>
          <p:cNvGraphicFramePr/>
          <p:nvPr>
            <p:extLst>
              <p:ext uri="{D42A27DB-BD31-4B8C-83A1-F6EECF244321}">
                <p14:modId xmlns:p14="http://schemas.microsoft.com/office/powerpoint/2010/main" val="345699472"/>
              </p:ext>
            </p:extLst>
          </p:nvPr>
        </p:nvGraphicFramePr>
        <p:xfrm>
          <a:off x="481809" y="878639"/>
          <a:ext cx="8180400" cy="5313265"/>
        </p:xfrm>
        <a:graphic>
          <a:graphicData uri="http://schemas.openxmlformats.org/drawingml/2006/table">
            <a:tbl>
              <a:tblPr firstRow="1" bandRow="1">
                <a:noFill/>
                <a:tableStyleId>{55951C4F-9440-420D-BEF9-68A85E26C9D7}</a:tableStyleId>
              </a:tblPr>
              <a:tblGrid>
                <a:gridCol w="1222800">
                  <a:extLst>
                    <a:ext uri="{9D8B030D-6E8A-4147-A177-3AD203B41FA5}">
                      <a16:colId xmlns:a16="http://schemas.microsoft.com/office/drawing/2014/main" val="20000"/>
                    </a:ext>
                  </a:extLst>
                </a:gridCol>
                <a:gridCol w="6957600">
                  <a:extLst>
                    <a:ext uri="{9D8B030D-6E8A-4147-A177-3AD203B41FA5}">
                      <a16:colId xmlns:a16="http://schemas.microsoft.com/office/drawing/2014/main" val="20001"/>
                    </a:ext>
                  </a:extLst>
                </a:gridCol>
              </a:tblGrid>
              <a:tr h="816325">
                <a:tc>
                  <a:txBody>
                    <a:bodyPr/>
                    <a:lstStyle/>
                    <a:p>
                      <a:pPr marL="0" marR="0" lvl="0" indent="0" algn="l" rtl="0">
                        <a:spcBef>
                          <a:spcPts val="0"/>
                        </a:spcBef>
                        <a:spcAft>
                          <a:spcPts val="0"/>
                        </a:spcAft>
                        <a:buNone/>
                      </a:pPr>
                      <a:r>
                        <a:rPr lang="en-US" sz="2000">
                          <a:solidFill>
                            <a:srgbClr val="002060"/>
                          </a:solidFill>
                          <a:latin typeface="Times New Roman"/>
                          <a:ea typeface="Times New Roman"/>
                          <a:cs typeface="Times New Roman"/>
                          <a:sym typeface="Times New Roman"/>
                        </a:rPr>
                        <a:t>Study Details</a:t>
                      </a:r>
                      <a:endParaRPr sz="2000">
                        <a:solidFill>
                          <a:srgbClr val="002060"/>
                        </a:solidFill>
                        <a:latin typeface="Times New Roman"/>
                        <a:ea typeface="Times New Roman"/>
                        <a:cs typeface="Times New Roman"/>
                        <a:sym typeface="Times New Roman"/>
                      </a:endParaRPr>
                    </a:p>
                  </a:txBody>
                  <a:tcPr marL="91450" marR="91450" marT="45725" marB="45725">
                    <a:solidFill>
                      <a:srgbClr val="C5D8F1"/>
                    </a:solidFill>
                  </a:tcPr>
                </a:tc>
                <a:tc>
                  <a:txBody>
                    <a:bodyPr/>
                    <a:lstStyle/>
                    <a:p>
                      <a:pPr marL="0" marR="0" lvl="0" indent="0" algn="ctr" rtl="0">
                        <a:spcBef>
                          <a:spcPts val="0"/>
                        </a:spcBef>
                        <a:spcAft>
                          <a:spcPts val="0"/>
                        </a:spcAft>
                        <a:buNone/>
                      </a:pPr>
                      <a:r>
                        <a:rPr lang="en-US" sz="2000">
                          <a:solidFill>
                            <a:srgbClr val="002060"/>
                          </a:solidFill>
                          <a:latin typeface="Times New Roman"/>
                          <a:ea typeface="Times New Roman"/>
                          <a:cs typeface="Times New Roman"/>
                          <a:sym typeface="Times New Roman"/>
                        </a:rPr>
                        <a:t>Feed the Future Zone of Influence (FTF-ZOI) Assessment Survey</a:t>
                      </a:r>
                      <a:endParaRPr/>
                    </a:p>
                  </a:txBody>
                  <a:tcPr marL="91450" marR="91450" marT="45725" marB="45725">
                    <a:solidFill>
                      <a:srgbClr val="C5D8F1"/>
                    </a:solidFill>
                  </a:tcPr>
                </a:tc>
                <a:extLst>
                  <a:ext uri="{0D108BD9-81ED-4DB2-BD59-A6C34878D82A}">
                    <a16:rowId xmlns:a16="http://schemas.microsoft.com/office/drawing/2014/main" val="10000"/>
                  </a:ext>
                </a:extLst>
              </a:tr>
              <a:tr h="816325">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 of Interviews</a:t>
                      </a:r>
                      <a:endParaRPr/>
                    </a:p>
                  </a:txBody>
                  <a:tcPr marL="91450" marR="91450" marT="45725" marB="45725"/>
                </a:tc>
                <a:tc>
                  <a:txBody>
                    <a:bodyPr/>
                    <a:lstStyle/>
                    <a:p>
                      <a:pPr marL="0" marR="0" lvl="0" indent="0" algn="l" rtl="0">
                        <a:spcBef>
                          <a:spcPts val="0"/>
                        </a:spcBef>
                        <a:spcAft>
                          <a:spcPts val="0"/>
                        </a:spcAft>
                        <a:buNone/>
                      </a:pPr>
                      <a:r>
                        <a:rPr lang="en-US" sz="1800" dirty="0">
                          <a:latin typeface="Times New Roman"/>
                          <a:ea typeface="Times New Roman"/>
                          <a:cs typeface="Times New Roman"/>
                          <a:sym typeface="Times New Roman"/>
                        </a:rPr>
                        <a:t>102 (51 men and 51 women) in 3 countries in 16 languages</a:t>
                      </a:r>
                      <a:endParaRPr dirty="0"/>
                    </a:p>
                  </a:txBody>
                  <a:tcPr marL="91450" marR="91450" marT="45725" marB="45725"/>
                </a:tc>
                <a:extLst>
                  <a:ext uri="{0D108BD9-81ED-4DB2-BD59-A6C34878D82A}">
                    <a16:rowId xmlns:a16="http://schemas.microsoft.com/office/drawing/2014/main" val="10001"/>
                  </a:ext>
                </a:extLst>
              </a:tr>
              <a:tr h="663075">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Testing</a:t>
                      </a:r>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In 3 countries – Mali, Kenya and the Democratic Republic of Congo (DRC)</a:t>
                      </a:r>
                      <a:endParaRPr/>
                    </a:p>
                  </a:txBody>
                  <a:tcPr marL="91450" marR="91450" marT="45725" marB="45725"/>
                </a:tc>
                <a:extLst>
                  <a:ext uri="{0D108BD9-81ED-4DB2-BD59-A6C34878D82A}">
                    <a16:rowId xmlns:a16="http://schemas.microsoft.com/office/drawing/2014/main" val="10002"/>
                  </a:ext>
                </a:extLst>
              </a:tr>
              <a:tr h="816325">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Challenge</a:t>
                      </a:r>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Recall – are residents in ZOIs able to accurately report program participation and climate adaptation practices for themselves and their household members?</a:t>
                      </a:r>
                      <a:endParaRPr/>
                    </a:p>
                  </a:txBody>
                  <a:tcPr marL="91450" marR="91450" marT="45725" marB="45725"/>
                </a:tc>
                <a:extLst>
                  <a:ext uri="{0D108BD9-81ED-4DB2-BD59-A6C34878D82A}">
                    <a16:rowId xmlns:a16="http://schemas.microsoft.com/office/drawing/2014/main" val="10003"/>
                  </a:ext>
                </a:extLst>
              </a:tr>
              <a:tr h="816325">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Changes</a:t>
                      </a:r>
                      <a:endParaRPr/>
                    </a:p>
                  </a:txBody>
                  <a:tcPr marL="91450" marR="91450" marT="45725" marB="45725"/>
                </a:tc>
                <a:tc>
                  <a:txBody>
                    <a:bodyPr/>
                    <a:lstStyle/>
                    <a:p>
                      <a:pPr marL="0" marR="0" lvl="0" indent="0" algn="l" rtl="0">
                        <a:spcBef>
                          <a:spcPts val="0"/>
                        </a:spcBef>
                        <a:spcAft>
                          <a:spcPts val="0"/>
                        </a:spcAft>
                        <a:buNone/>
                      </a:pPr>
                      <a:r>
                        <a:rPr lang="en-US" sz="1800" dirty="0">
                          <a:latin typeface="Times New Roman"/>
                          <a:ea typeface="Times New Roman"/>
                          <a:cs typeface="Times New Roman"/>
                          <a:sym typeface="Times New Roman"/>
                        </a:rPr>
                        <a:t>The questionnaire was revised slightly after testing in Mali and then tweaked further after testing in Kenya.  A standard set of questions was developed for the Program Participation module for the new round of testing beginning with DRC (this module was customized by country in previous rounds); and significant changes were made to the Climate Adaptation module prior to the testing in DRC. </a:t>
                      </a:r>
                      <a:endParaRPr sz="1800" dirty="0">
                        <a:latin typeface="Times New Roman"/>
                        <a:ea typeface="Times New Roman"/>
                        <a:cs typeface="Times New Roman"/>
                        <a:sym typeface="Times New Roman"/>
                      </a:endParaRPr>
                    </a:p>
                    <a:p>
                      <a:pPr marL="0" marR="0" lvl="0" indent="0" algn="l" rtl="0">
                        <a:spcBef>
                          <a:spcPts val="0"/>
                        </a:spcBef>
                        <a:spcAft>
                          <a:spcPts val="0"/>
                        </a:spcAft>
                        <a:buNone/>
                      </a:pPr>
                      <a:endParaRPr sz="600" dirty="0">
                        <a:latin typeface="Times New Roman"/>
                        <a:ea typeface="Times New Roman"/>
                        <a:cs typeface="Times New Roman"/>
                        <a:sym typeface="Times New Roman"/>
                      </a:endParaRPr>
                    </a:p>
                    <a:p>
                      <a:pPr marL="0" marR="0" lvl="0" indent="0" algn="l" rtl="0">
                        <a:spcBef>
                          <a:spcPts val="0"/>
                        </a:spcBef>
                        <a:spcAft>
                          <a:spcPts val="0"/>
                        </a:spcAft>
                        <a:buNone/>
                      </a:pPr>
                      <a:r>
                        <a:rPr lang="en-US" sz="1800" dirty="0">
                          <a:latin typeface="Times New Roman"/>
                          <a:ea typeface="Times New Roman"/>
                          <a:cs typeface="Times New Roman"/>
                          <a:sym typeface="Times New Roman"/>
                        </a:rPr>
                        <a:t>Debrief questions on recall were included in DRC for the first time.</a:t>
                      </a:r>
                      <a:endParaRPr sz="1800" dirty="0">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4"/>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g3472ac73618_0_49"/>
          <p:cNvSpPr txBox="1">
            <a:spLocks noGrp="1"/>
          </p:cNvSpPr>
          <p:nvPr>
            <p:ph type="title"/>
          </p:nvPr>
        </p:nvSpPr>
        <p:spPr>
          <a:xfrm>
            <a:off x="312375" y="137350"/>
            <a:ext cx="8256300" cy="6660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b="1">
                <a:solidFill>
                  <a:srgbClr val="000090"/>
                </a:solidFill>
                <a:latin typeface="Garamond"/>
                <a:ea typeface="Garamond"/>
                <a:cs typeface="Garamond"/>
                <a:sym typeface="Garamond"/>
              </a:rPr>
              <a:t>Recall Challenges – FTF-ZOI</a:t>
            </a:r>
            <a:endParaRPr/>
          </a:p>
        </p:txBody>
      </p:sp>
      <p:sp>
        <p:nvSpPr>
          <p:cNvPr id="260" name="Google Shape;260;g3472ac73618_0_49"/>
          <p:cNvSpPr txBox="1">
            <a:spLocks noGrp="1"/>
          </p:cNvSpPr>
          <p:nvPr>
            <p:ph type="body" idx="1"/>
          </p:nvPr>
        </p:nvSpPr>
        <p:spPr>
          <a:xfrm>
            <a:off x="397875" y="974400"/>
            <a:ext cx="8256300" cy="4797600"/>
          </a:xfrm>
          <a:prstGeom prst="rect">
            <a:avLst/>
          </a:prstGeom>
          <a:noFill/>
          <a:ln>
            <a:noFill/>
          </a:ln>
        </p:spPr>
        <p:txBody>
          <a:bodyPr spcFirstLastPara="1" wrap="square" lIns="91425" tIns="45700" rIns="91425" bIns="45700" anchor="t" anchorCtr="0">
            <a:noAutofit/>
          </a:bodyPr>
          <a:lstStyle/>
          <a:p>
            <a:pPr marL="0" lvl="0" indent="0" algn="l" rtl="0">
              <a:spcBef>
                <a:spcPts val="800"/>
              </a:spcBef>
              <a:spcAft>
                <a:spcPts val="0"/>
              </a:spcAft>
              <a:buNone/>
            </a:pPr>
            <a:r>
              <a:rPr lang="en-US" b="1" dirty="0">
                <a:solidFill>
                  <a:srgbClr val="000090"/>
                </a:solidFill>
                <a:latin typeface="Garamond"/>
                <a:ea typeface="Garamond"/>
                <a:cs typeface="Garamond"/>
                <a:sym typeface="Garamond"/>
              </a:rPr>
              <a:t>In the FTF-ZOI surveys, respondents are often asked to report experiences for the last 12 months and sometimes longer time periods, and not just for themselves but also for </a:t>
            </a:r>
            <a:r>
              <a:rPr lang="en-US" b="1" u="sng" dirty="0">
                <a:solidFill>
                  <a:srgbClr val="000090"/>
                </a:solidFill>
                <a:latin typeface="Garamond"/>
                <a:ea typeface="Garamond"/>
                <a:cs typeface="Garamond"/>
                <a:sym typeface="Garamond"/>
              </a:rPr>
              <a:t>others in their household</a:t>
            </a:r>
            <a:r>
              <a:rPr lang="en-US" b="1" dirty="0">
                <a:solidFill>
                  <a:srgbClr val="000090"/>
                </a:solidFill>
                <a:latin typeface="Garamond"/>
                <a:ea typeface="Garamond"/>
                <a:cs typeface="Garamond"/>
                <a:sym typeface="Garamond"/>
              </a:rPr>
              <a:t>.</a:t>
            </a:r>
            <a:endParaRPr b="1" dirty="0">
              <a:solidFill>
                <a:srgbClr val="000090"/>
              </a:solidFill>
              <a:latin typeface="Garamond"/>
              <a:ea typeface="Garamond"/>
              <a:cs typeface="Garamond"/>
              <a:sym typeface="Garamond"/>
            </a:endParaRPr>
          </a:p>
          <a:p>
            <a:pPr marL="342900" lvl="0" indent="-342900" algn="l" rtl="0">
              <a:spcBef>
                <a:spcPts val="800"/>
              </a:spcBef>
              <a:spcAft>
                <a:spcPts val="0"/>
              </a:spcAft>
              <a:buFont typeface="Arial" panose="020B0604020202020204" pitchFamily="34" charset="0"/>
              <a:buChar char="•"/>
            </a:pPr>
            <a:endParaRPr dirty="0">
              <a:solidFill>
                <a:srgbClr val="000090"/>
              </a:solidFill>
              <a:latin typeface="Garamond"/>
              <a:ea typeface="Garamond"/>
              <a:cs typeface="Garamond"/>
              <a:sym typeface="Garamond"/>
            </a:endParaRPr>
          </a:p>
          <a:p>
            <a:pPr marL="342900" lvl="1" indent="-368300" algn="l" rtl="0">
              <a:spcBef>
                <a:spcPts val="800"/>
              </a:spcBef>
              <a:spcAft>
                <a:spcPts val="0"/>
              </a:spcAft>
              <a:buSzPts val="2200"/>
              <a:buFont typeface="Arial" panose="020B0604020202020204" pitchFamily="34" charset="0"/>
              <a:buChar char="•"/>
            </a:pPr>
            <a:r>
              <a:rPr lang="en-US" dirty="0">
                <a:solidFill>
                  <a:srgbClr val="000090"/>
                </a:solidFill>
                <a:latin typeface="Garamond"/>
                <a:ea typeface="Garamond"/>
                <a:cs typeface="Garamond"/>
                <a:sym typeface="Garamond"/>
              </a:rPr>
              <a:t>Are respondents </a:t>
            </a:r>
            <a:r>
              <a:rPr lang="en-US" b="1" dirty="0">
                <a:solidFill>
                  <a:srgbClr val="000090"/>
                </a:solidFill>
                <a:latin typeface="Garamond"/>
                <a:ea typeface="Garamond"/>
                <a:cs typeface="Garamond"/>
                <a:sym typeface="Garamond"/>
              </a:rPr>
              <a:t>able to remember agricultural practices they implemented and programs they participated in</a:t>
            </a:r>
            <a:r>
              <a:rPr lang="en-US" dirty="0">
                <a:solidFill>
                  <a:srgbClr val="000090"/>
                </a:solidFill>
                <a:latin typeface="Garamond"/>
                <a:ea typeface="Garamond"/>
                <a:cs typeface="Garamond"/>
                <a:sym typeface="Garamond"/>
              </a:rPr>
              <a:t> over the last 12 months?</a:t>
            </a:r>
            <a:endParaRPr sz="800" dirty="0">
              <a:solidFill>
                <a:srgbClr val="000090"/>
              </a:solidFill>
              <a:latin typeface="Garamond"/>
              <a:ea typeface="Garamond"/>
              <a:cs typeface="Garamond"/>
              <a:sym typeface="Garamond"/>
            </a:endParaRPr>
          </a:p>
          <a:p>
            <a:pPr marL="342900" lvl="1" indent="-354330" algn="l" rtl="0">
              <a:spcBef>
                <a:spcPts val="800"/>
              </a:spcBef>
              <a:spcAft>
                <a:spcPts val="0"/>
              </a:spcAft>
              <a:buClr>
                <a:srgbClr val="000090"/>
              </a:buClr>
              <a:buSzPts val="1980"/>
              <a:buFont typeface="Arial" panose="020B0604020202020204" pitchFamily="34" charset="0"/>
              <a:buChar char="•"/>
            </a:pPr>
            <a:r>
              <a:rPr lang="en-US" dirty="0">
                <a:solidFill>
                  <a:srgbClr val="000090"/>
                </a:solidFill>
                <a:latin typeface="Garamond"/>
                <a:ea typeface="Garamond"/>
                <a:cs typeface="Garamond"/>
                <a:sym typeface="Garamond"/>
              </a:rPr>
              <a:t>Are respondents </a:t>
            </a:r>
            <a:r>
              <a:rPr lang="en-US" b="1" dirty="0">
                <a:solidFill>
                  <a:srgbClr val="000090"/>
                </a:solidFill>
                <a:latin typeface="Garamond"/>
                <a:ea typeface="Garamond"/>
                <a:cs typeface="Garamond"/>
                <a:sym typeface="Garamond"/>
              </a:rPr>
              <a:t>able to report not just for themselves but also for other members of their household</a:t>
            </a:r>
            <a:r>
              <a:rPr lang="en-US" dirty="0">
                <a:solidFill>
                  <a:srgbClr val="000090"/>
                </a:solidFill>
                <a:latin typeface="Garamond"/>
                <a:ea typeface="Garamond"/>
                <a:cs typeface="Garamond"/>
                <a:sym typeface="Garamond"/>
              </a:rPr>
              <a:t>?</a:t>
            </a:r>
            <a:endParaRPr dirty="0">
              <a:solidFill>
                <a:srgbClr val="000090"/>
              </a:solidFill>
              <a:latin typeface="Garamond"/>
              <a:ea typeface="Garamond"/>
              <a:cs typeface="Garamond"/>
              <a:sym typeface="Garamond"/>
            </a:endParaRPr>
          </a:p>
          <a:p>
            <a:pPr marL="342900" lvl="1" indent="-354330" algn="l" rtl="0">
              <a:spcBef>
                <a:spcPts val="800"/>
              </a:spcBef>
              <a:spcAft>
                <a:spcPts val="0"/>
              </a:spcAft>
              <a:buClr>
                <a:srgbClr val="000090"/>
              </a:buClr>
              <a:buSzPts val="1980"/>
              <a:buFont typeface="Arial" panose="020B0604020202020204" pitchFamily="34" charset="0"/>
              <a:buChar char="•"/>
            </a:pPr>
            <a:r>
              <a:rPr lang="en-US" dirty="0">
                <a:solidFill>
                  <a:srgbClr val="000090"/>
                </a:solidFill>
                <a:latin typeface="Garamond"/>
                <a:ea typeface="Garamond"/>
                <a:cs typeface="Garamond"/>
                <a:sym typeface="Garamond"/>
              </a:rPr>
              <a:t>When it comes to recalling experiences, </a:t>
            </a:r>
            <a:r>
              <a:rPr lang="en-US" b="1" dirty="0">
                <a:solidFill>
                  <a:srgbClr val="000090"/>
                </a:solidFill>
                <a:latin typeface="Garamond"/>
                <a:ea typeface="Garamond"/>
                <a:cs typeface="Garamond"/>
                <a:sym typeface="Garamond"/>
              </a:rPr>
              <a:t>are respondents able to respond based on the time-frame provided</a:t>
            </a:r>
            <a:r>
              <a:rPr lang="en-US" dirty="0">
                <a:solidFill>
                  <a:srgbClr val="000090"/>
                </a:solidFill>
                <a:latin typeface="Garamond"/>
                <a:ea typeface="Garamond"/>
                <a:cs typeface="Garamond"/>
                <a:sym typeface="Garamond"/>
              </a:rPr>
              <a:t>?</a:t>
            </a:r>
            <a:endParaRPr dirty="0">
              <a:solidFill>
                <a:srgbClr val="000090"/>
              </a:solidFill>
              <a:latin typeface="Garamond"/>
              <a:ea typeface="Garamond"/>
              <a:cs typeface="Garamond"/>
              <a:sym typeface="Garamond"/>
            </a:endParaRPr>
          </a:p>
        </p:txBody>
      </p:sp>
      <p:sp>
        <p:nvSpPr>
          <p:cNvPr id="261" name="Google Shape;261;g3472ac73618_0_49"/>
          <p:cNvSpPr txBox="1">
            <a:spLocks noGrp="1"/>
          </p:cNvSpPr>
          <p:nvPr>
            <p:ph type="dt" idx="10"/>
          </p:nvPr>
        </p:nvSpPr>
        <p:spPr>
          <a:xfrm>
            <a:off x="5629835" y="6275668"/>
            <a:ext cx="2133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chemeClr val="dk1"/>
              </a:buClr>
              <a:buFont typeface="Arial"/>
              <a:buNone/>
            </a:pPr>
            <a:r>
              <a:rPr lang="en-US" dirty="0">
                <a:solidFill>
                  <a:srgbClr val="E0ECFF"/>
                </a:solidFill>
                <a:latin typeface="Book Antiqua"/>
                <a:ea typeface="Book Antiqua"/>
                <a:cs typeface="Book Antiqua"/>
                <a:sym typeface="Book Antiqua"/>
              </a:rPr>
              <a:t>May 2025</a:t>
            </a:r>
            <a:endParaRPr dirty="0"/>
          </a:p>
        </p:txBody>
      </p:sp>
      <p:sp>
        <p:nvSpPr>
          <p:cNvPr id="262" name="Google Shape;262;g3472ac73618_0_49"/>
          <p:cNvSpPr txBox="1">
            <a:spLocks noGrp="1"/>
          </p:cNvSpPr>
          <p:nvPr>
            <p:ph type="sldNum" idx="12"/>
          </p:nvPr>
        </p:nvSpPr>
        <p:spPr>
          <a:xfrm>
            <a:off x="7897906" y="6275668"/>
            <a:ext cx="990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15</a:t>
            </a:fld>
            <a:endParaRPr sz="1100">
              <a:solidFill>
                <a:srgbClr val="E0ECFF"/>
              </a:solidFill>
              <a:latin typeface="Book Antiqua"/>
              <a:ea typeface="Book Antiqua"/>
              <a:cs typeface="Book Antiqua"/>
              <a:sym typeface="Book Antiqua"/>
            </a:endParaRPr>
          </a:p>
        </p:txBody>
      </p:sp>
      <p:sp>
        <p:nvSpPr>
          <p:cNvPr id="263" name="Google Shape;263;g3472ac73618_0_49"/>
          <p:cNvSpPr txBox="1">
            <a:spLocks noGrp="1"/>
          </p:cNvSpPr>
          <p:nvPr>
            <p:ph type="ftr" idx="11"/>
          </p:nvPr>
        </p:nvSpPr>
        <p:spPr>
          <a:xfrm>
            <a:off x="264458" y="6275668"/>
            <a:ext cx="66300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ICF International		Recall in Surveys</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9"/>
          <p:cNvSpPr txBox="1">
            <a:spLocks noGrp="1"/>
          </p:cNvSpPr>
          <p:nvPr>
            <p:ph type="title"/>
          </p:nvPr>
        </p:nvSpPr>
        <p:spPr>
          <a:xfrm>
            <a:off x="549275" y="107576"/>
            <a:ext cx="8042276" cy="1336956"/>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3600"/>
              <a:buFont typeface="Garamond"/>
              <a:buNone/>
            </a:pPr>
            <a:r>
              <a:rPr lang="en-US" sz="3600" b="1">
                <a:solidFill>
                  <a:srgbClr val="000090"/>
                </a:solidFill>
                <a:latin typeface="Garamond"/>
                <a:ea typeface="Garamond"/>
                <a:cs typeface="Garamond"/>
                <a:sym typeface="Garamond"/>
              </a:rPr>
              <a:t>Our Approach to Testing Recall – Adapted Debrief Questions (FTF-ZOI)</a:t>
            </a:r>
            <a:endParaRPr/>
          </a:p>
        </p:txBody>
      </p:sp>
      <p:sp>
        <p:nvSpPr>
          <p:cNvPr id="270" name="Google Shape;270;p9"/>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chemeClr val="dk1"/>
              </a:buClr>
              <a:buFont typeface="Arial"/>
              <a:buNone/>
            </a:pPr>
            <a:r>
              <a:rPr lang="en-US" dirty="0">
                <a:solidFill>
                  <a:srgbClr val="E0ECFF"/>
                </a:solidFill>
                <a:latin typeface="Book Antiqua"/>
                <a:ea typeface="Book Antiqua"/>
                <a:cs typeface="Book Antiqua"/>
                <a:sym typeface="Book Antiqua"/>
              </a:rPr>
              <a:t>May 2025</a:t>
            </a:r>
            <a:endParaRPr dirty="0"/>
          </a:p>
        </p:txBody>
      </p:sp>
      <p:sp>
        <p:nvSpPr>
          <p:cNvPr id="271" name="Google Shape;271;p9"/>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16</a:t>
            </a:fld>
            <a:endParaRPr sz="1100">
              <a:solidFill>
                <a:srgbClr val="E0ECFF"/>
              </a:solidFill>
              <a:latin typeface="Book Antiqua"/>
              <a:ea typeface="Book Antiqua"/>
              <a:cs typeface="Book Antiqua"/>
              <a:sym typeface="Book Antiqua"/>
            </a:endParaRPr>
          </a:p>
        </p:txBody>
      </p:sp>
      <p:sp>
        <p:nvSpPr>
          <p:cNvPr id="272" name="Google Shape;272;p9"/>
          <p:cNvSpPr txBox="1">
            <a:spLocks noGrp="1"/>
          </p:cNvSpPr>
          <p:nvPr>
            <p:ph type="ftr" idx="11"/>
          </p:nvPr>
        </p:nvSpPr>
        <p:spPr>
          <a:xfrm>
            <a:off x="264458" y="6275668"/>
            <a:ext cx="663013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 	</a:t>
            </a:r>
            <a:endParaRPr dirty="0"/>
          </a:p>
        </p:txBody>
      </p:sp>
      <p:pic>
        <p:nvPicPr>
          <p:cNvPr id="273" name="Google Shape;273;p9"/>
          <p:cNvPicPr preferRelativeResize="0"/>
          <p:nvPr/>
        </p:nvPicPr>
        <p:blipFill>
          <a:blip r:embed="rId3">
            <a:alphaModFix/>
          </a:blip>
          <a:stretch>
            <a:fillRect/>
          </a:stretch>
        </p:blipFill>
        <p:spPr>
          <a:xfrm>
            <a:off x="419914" y="1444524"/>
            <a:ext cx="4955735" cy="4831150"/>
          </a:xfrm>
          <a:prstGeom prst="rect">
            <a:avLst/>
          </a:prstGeom>
          <a:noFill/>
          <a:ln>
            <a:noFill/>
          </a:ln>
        </p:spPr>
      </p:pic>
      <p:sp>
        <p:nvSpPr>
          <p:cNvPr id="274" name="Google Shape;274;p9"/>
          <p:cNvSpPr txBox="1"/>
          <p:nvPr/>
        </p:nvSpPr>
        <p:spPr>
          <a:xfrm>
            <a:off x="5375650" y="1444525"/>
            <a:ext cx="3594900" cy="446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solidFill>
                  <a:srgbClr val="000090"/>
                </a:solidFill>
                <a:latin typeface="EB Garamond"/>
                <a:ea typeface="EB Garamond"/>
                <a:cs typeface="EB Garamond"/>
                <a:sym typeface="EB Garamond"/>
              </a:rPr>
              <a:t>Individual questions were also specifically probed for:</a:t>
            </a:r>
            <a:endParaRPr sz="2200">
              <a:solidFill>
                <a:srgbClr val="000090"/>
              </a:solidFill>
              <a:latin typeface="EB Garamond"/>
              <a:ea typeface="EB Garamond"/>
              <a:cs typeface="EB Garamond"/>
              <a:sym typeface="EB Garamond"/>
            </a:endParaRPr>
          </a:p>
          <a:p>
            <a:pPr marL="0" lvl="0" indent="0" algn="l" rtl="0">
              <a:spcBef>
                <a:spcPts val="0"/>
              </a:spcBef>
              <a:spcAft>
                <a:spcPts val="0"/>
              </a:spcAft>
              <a:buNone/>
            </a:pPr>
            <a:endParaRPr sz="800">
              <a:solidFill>
                <a:srgbClr val="000090"/>
              </a:solidFill>
              <a:latin typeface="EB Garamond"/>
              <a:ea typeface="EB Garamond"/>
              <a:cs typeface="EB Garamond"/>
              <a:sym typeface="EB Garamond"/>
            </a:endParaRPr>
          </a:p>
          <a:p>
            <a:pPr marL="457200" lvl="0" indent="-368300" algn="l" rtl="0">
              <a:spcBef>
                <a:spcPts val="0"/>
              </a:spcBef>
              <a:spcAft>
                <a:spcPts val="0"/>
              </a:spcAft>
              <a:buClr>
                <a:srgbClr val="000090"/>
              </a:buClr>
              <a:buSzPts val="2200"/>
              <a:buFont typeface="EB Garamond"/>
              <a:buAutoNum type="arabicParenR"/>
            </a:pPr>
            <a:r>
              <a:rPr lang="en-US" sz="2200">
                <a:solidFill>
                  <a:srgbClr val="000090"/>
                </a:solidFill>
                <a:latin typeface="EB Garamond"/>
                <a:ea typeface="EB Garamond"/>
                <a:cs typeface="EB Garamond"/>
                <a:sym typeface="EB Garamond"/>
              </a:rPr>
              <a:t>What time period they thought of when they answered the question?</a:t>
            </a:r>
            <a:endParaRPr sz="2200">
              <a:solidFill>
                <a:srgbClr val="000090"/>
              </a:solidFill>
              <a:latin typeface="EB Garamond"/>
              <a:ea typeface="EB Garamond"/>
              <a:cs typeface="EB Garamond"/>
              <a:sym typeface="EB Garamond"/>
            </a:endParaRPr>
          </a:p>
          <a:p>
            <a:pPr marL="457200" lvl="0" indent="0" algn="l" rtl="0">
              <a:spcBef>
                <a:spcPts val="0"/>
              </a:spcBef>
              <a:spcAft>
                <a:spcPts val="0"/>
              </a:spcAft>
              <a:buNone/>
            </a:pPr>
            <a:endParaRPr sz="600">
              <a:solidFill>
                <a:srgbClr val="000090"/>
              </a:solidFill>
              <a:latin typeface="EB Garamond"/>
              <a:ea typeface="EB Garamond"/>
              <a:cs typeface="EB Garamond"/>
              <a:sym typeface="EB Garamond"/>
            </a:endParaRPr>
          </a:p>
          <a:p>
            <a:pPr marL="457200" lvl="0" indent="-368300" algn="l" rtl="0">
              <a:spcBef>
                <a:spcPts val="0"/>
              </a:spcBef>
              <a:spcAft>
                <a:spcPts val="0"/>
              </a:spcAft>
              <a:buClr>
                <a:srgbClr val="000090"/>
              </a:buClr>
              <a:buSzPts val="2200"/>
              <a:buFont typeface="EB Garamond"/>
              <a:buAutoNum type="arabicParenR"/>
            </a:pPr>
            <a:r>
              <a:rPr lang="en-US" sz="2200">
                <a:solidFill>
                  <a:srgbClr val="000090"/>
                </a:solidFill>
                <a:latin typeface="EB Garamond"/>
                <a:ea typeface="EB Garamond"/>
                <a:cs typeface="EB Garamond"/>
                <a:sym typeface="EB Garamond"/>
              </a:rPr>
              <a:t>Who they considered when they answered the question – just themselves or also other household members, and if they were unable to answer for specific household members.</a:t>
            </a:r>
            <a:endParaRPr sz="2200">
              <a:solidFill>
                <a:srgbClr val="000090"/>
              </a:solidFill>
              <a:latin typeface="EB Garamond"/>
              <a:ea typeface="EB Garamond"/>
              <a:cs typeface="EB Garamond"/>
              <a:sym typeface="EB Garamon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g3472ac73618_0_122"/>
          <p:cNvSpPr txBox="1">
            <a:spLocks noGrp="1"/>
          </p:cNvSpPr>
          <p:nvPr>
            <p:ph type="title"/>
          </p:nvPr>
        </p:nvSpPr>
        <p:spPr>
          <a:xfrm>
            <a:off x="409800" y="172150"/>
            <a:ext cx="8504400" cy="60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sz="3600" b="1">
                <a:solidFill>
                  <a:srgbClr val="000090"/>
                </a:solidFill>
                <a:latin typeface="Garamond"/>
                <a:ea typeface="Garamond"/>
                <a:cs typeface="Garamond"/>
                <a:sym typeface="Garamond"/>
              </a:rPr>
              <a:t>Ability to Recall Implementing Practices</a:t>
            </a:r>
            <a:endParaRPr sz="3600" b="1">
              <a:solidFill>
                <a:srgbClr val="000090"/>
              </a:solidFill>
              <a:latin typeface="Garamond"/>
              <a:ea typeface="Garamond"/>
              <a:cs typeface="Garamond"/>
              <a:sym typeface="Garamond"/>
            </a:endParaRPr>
          </a:p>
        </p:txBody>
      </p:sp>
      <p:sp>
        <p:nvSpPr>
          <p:cNvPr id="281" name="Google Shape;281;g3472ac73618_0_122"/>
          <p:cNvSpPr txBox="1">
            <a:spLocks noGrp="1"/>
          </p:cNvSpPr>
          <p:nvPr>
            <p:ph type="body" idx="1"/>
          </p:nvPr>
        </p:nvSpPr>
        <p:spPr>
          <a:xfrm>
            <a:off x="229800" y="890513"/>
            <a:ext cx="8684400" cy="4806300"/>
          </a:xfrm>
          <a:prstGeom prst="rect">
            <a:avLst/>
          </a:prstGeom>
          <a:noFill/>
          <a:ln>
            <a:noFill/>
          </a:ln>
        </p:spPr>
        <p:txBody>
          <a:bodyPr spcFirstLastPara="1" wrap="square" lIns="91425" tIns="45700" rIns="91425" bIns="45700" anchor="t" anchorCtr="0">
            <a:noAutofit/>
          </a:bodyPr>
          <a:lstStyle/>
          <a:p>
            <a:pPr marL="457200" lvl="0" indent="-397510" algn="l" rtl="0">
              <a:spcBef>
                <a:spcPts val="0"/>
              </a:spcBef>
              <a:spcAft>
                <a:spcPts val="0"/>
              </a:spcAft>
              <a:buClr>
                <a:srgbClr val="000090"/>
              </a:buClr>
              <a:buSzPts val="1700"/>
              <a:buFont typeface="Arial" panose="020B0604020202020204" pitchFamily="34" charset="0"/>
              <a:buChar char="•"/>
            </a:pPr>
            <a:r>
              <a:rPr lang="en-US" sz="1700" b="1" dirty="0">
                <a:solidFill>
                  <a:srgbClr val="000090"/>
                </a:solidFill>
                <a:latin typeface="EB Garamond"/>
                <a:ea typeface="EB Garamond"/>
                <a:cs typeface="EB Garamond"/>
                <a:sym typeface="EB Garamond"/>
              </a:rPr>
              <a:t>Mali</a:t>
            </a:r>
            <a:endParaRPr sz="1700" dirty="0">
              <a:solidFill>
                <a:srgbClr val="000090"/>
              </a:solidFill>
              <a:latin typeface="EB Garamond"/>
              <a:ea typeface="EB Garamond"/>
              <a:cs typeface="EB Garamond"/>
              <a:sym typeface="EB Garamond"/>
            </a:endParaRPr>
          </a:p>
          <a:p>
            <a:pPr marL="685800" lvl="1" indent="-318769" algn="l" rtl="0">
              <a:spcBef>
                <a:spcPts val="0"/>
              </a:spcBef>
              <a:spcAft>
                <a:spcPts val="0"/>
              </a:spcAft>
              <a:buClr>
                <a:srgbClr val="000090"/>
              </a:buClr>
              <a:buSzPts val="1700"/>
              <a:buFont typeface="Arial" panose="020B0604020202020204" pitchFamily="34" charset="0"/>
              <a:buChar char="•"/>
            </a:pPr>
            <a:r>
              <a:rPr lang="en-US" sz="1700" dirty="0">
                <a:solidFill>
                  <a:srgbClr val="000090"/>
                </a:solidFill>
                <a:latin typeface="EB Garamond"/>
                <a:ea typeface="EB Garamond"/>
                <a:cs typeface="EB Garamond"/>
                <a:sym typeface="EB Garamond"/>
              </a:rPr>
              <a:t>Respondents noted they themselves or their wives had implemented specific practices and hence they remembered about them</a:t>
            </a:r>
            <a:endParaRPr sz="1700" dirty="0">
              <a:solidFill>
                <a:srgbClr val="000090"/>
              </a:solidFill>
              <a:latin typeface="EB Garamond"/>
              <a:ea typeface="EB Garamond"/>
              <a:cs typeface="EB Garamond"/>
              <a:sym typeface="EB Garamond"/>
            </a:endParaRPr>
          </a:p>
          <a:p>
            <a:pPr marL="0" lvl="0" indent="0" algn="l" rtl="0">
              <a:spcBef>
                <a:spcPts val="0"/>
              </a:spcBef>
              <a:spcAft>
                <a:spcPts val="0"/>
              </a:spcAft>
              <a:buNone/>
            </a:pPr>
            <a:r>
              <a:rPr lang="en-US" sz="1700" b="1" dirty="0">
                <a:solidFill>
                  <a:srgbClr val="000090"/>
                </a:solidFill>
                <a:latin typeface="EB Garamond"/>
                <a:ea typeface="EB Garamond"/>
                <a:cs typeface="EB Garamond"/>
                <a:sym typeface="EB Garamond"/>
              </a:rPr>
              <a:t>Debrief questions on recalling activities 12 months in the past were included in subsequent rounds</a:t>
            </a:r>
            <a:endParaRPr sz="1700" b="1" dirty="0">
              <a:solidFill>
                <a:srgbClr val="000090"/>
              </a:solidFill>
              <a:latin typeface="EB Garamond"/>
              <a:ea typeface="EB Garamond"/>
              <a:cs typeface="EB Garamond"/>
              <a:sym typeface="EB Garamond"/>
            </a:endParaRPr>
          </a:p>
          <a:p>
            <a:pPr marL="349250" lvl="0" indent="-331470" algn="l" rtl="0">
              <a:spcBef>
                <a:spcPts val="0"/>
              </a:spcBef>
              <a:spcAft>
                <a:spcPts val="0"/>
              </a:spcAft>
              <a:buClr>
                <a:srgbClr val="000090"/>
              </a:buClr>
              <a:buSzPts val="1700"/>
              <a:buFont typeface="Arial" panose="020B0604020202020204" pitchFamily="34" charset="0"/>
              <a:buChar char="•"/>
            </a:pPr>
            <a:r>
              <a:rPr lang="en-US" sz="1700" b="1" dirty="0">
                <a:solidFill>
                  <a:srgbClr val="000090"/>
                </a:solidFill>
                <a:latin typeface="EB Garamond"/>
                <a:ea typeface="EB Garamond"/>
                <a:cs typeface="EB Garamond"/>
                <a:sym typeface="EB Garamond"/>
              </a:rPr>
              <a:t>Kenya</a:t>
            </a:r>
            <a:endParaRPr sz="1700" dirty="0">
              <a:solidFill>
                <a:srgbClr val="000090"/>
              </a:solidFill>
              <a:latin typeface="EB Garamond"/>
              <a:ea typeface="EB Garamond"/>
              <a:cs typeface="EB Garamond"/>
              <a:sym typeface="EB Garamond"/>
            </a:endParaRPr>
          </a:p>
          <a:p>
            <a:pPr marL="685800" lvl="1" indent="-318769" algn="l" rtl="0">
              <a:spcBef>
                <a:spcPts val="0"/>
              </a:spcBef>
              <a:spcAft>
                <a:spcPts val="0"/>
              </a:spcAft>
              <a:buClr>
                <a:srgbClr val="000090"/>
              </a:buClr>
              <a:buSzPts val="1700"/>
              <a:buFont typeface="Arial" panose="020B0604020202020204" pitchFamily="34" charset="0"/>
              <a:buChar char="•"/>
            </a:pPr>
            <a:r>
              <a:rPr lang="en-US" sz="1700" dirty="0">
                <a:solidFill>
                  <a:srgbClr val="000090"/>
                </a:solidFill>
                <a:latin typeface="EB Garamond"/>
                <a:ea typeface="EB Garamond"/>
                <a:cs typeface="EB Garamond"/>
                <a:sym typeface="EB Garamond"/>
              </a:rPr>
              <a:t>18 of the 50 respondents said it was “very” (3) or “somewhat” (15) difficult to report activities over a 12-month period.  </a:t>
            </a:r>
            <a:r>
              <a:rPr lang="en-US" sz="1700" i="1" dirty="0">
                <a:solidFill>
                  <a:srgbClr val="000090"/>
                </a:solidFill>
                <a:latin typeface="EB Garamond"/>
                <a:ea typeface="EB Garamond"/>
                <a:cs typeface="EB Garamond"/>
                <a:sym typeface="EB Garamond"/>
              </a:rPr>
              <a:t>“Somewhat long ago”; “might be too long to recall”</a:t>
            </a:r>
            <a:r>
              <a:rPr lang="en-US" sz="1700" dirty="0">
                <a:solidFill>
                  <a:srgbClr val="000090"/>
                </a:solidFill>
                <a:latin typeface="EB Garamond"/>
                <a:ea typeface="EB Garamond"/>
                <a:cs typeface="EB Garamond"/>
                <a:sym typeface="EB Garamond"/>
              </a:rPr>
              <a:t> were some reasons.</a:t>
            </a:r>
            <a:endParaRPr sz="1700" dirty="0">
              <a:solidFill>
                <a:srgbClr val="000090"/>
              </a:solidFill>
              <a:latin typeface="EB Garamond"/>
              <a:ea typeface="EB Garamond"/>
              <a:cs typeface="EB Garamond"/>
              <a:sym typeface="EB Garamond"/>
            </a:endParaRPr>
          </a:p>
          <a:p>
            <a:pPr marL="685800" lvl="1" indent="-318769" algn="l" rtl="0">
              <a:spcBef>
                <a:spcPts val="0"/>
              </a:spcBef>
              <a:spcAft>
                <a:spcPts val="0"/>
              </a:spcAft>
              <a:buClr>
                <a:srgbClr val="000090"/>
              </a:buClr>
              <a:buSzPts val="1700"/>
              <a:buFont typeface="Arial" panose="020B0604020202020204" pitchFamily="34" charset="0"/>
              <a:buChar char="•"/>
            </a:pPr>
            <a:r>
              <a:rPr lang="en-US" sz="1700" dirty="0">
                <a:solidFill>
                  <a:srgbClr val="000090"/>
                </a:solidFill>
                <a:latin typeface="EB Garamond"/>
                <a:ea typeface="EB Garamond"/>
                <a:cs typeface="EB Garamond"/>
                <a:sym typeface="EB Garamond"/>
              </a:rPr>
              <a:t>Those finding it easy used anchoring points (elections) or reported that the recall period was short enough to be able to adequately recall </a:t>
            </a:r>
            <a:endParaRPr sz="1700" dirty="0">
              <a:solidFill>
                <a:srgbClr val="000090"/>
              </a:solidFill>
              <a:latin typeface="EB Garamond"/>
              <a:ea typeface="EB Garamond"/>
              <a:cs typeface="EB Garamond"/>
              <a:sym typeface="EB Garamond"/>
            </a:endParaRPr>
          </a:p>
          <a:p>
            <a:pPr marL="349250" lvl="0" indent="-331470" algn="l" rtl="0">
              <a:spcBef>
                <a:spcPts val="0"/>
              </a:spcBef>
              <a:spcAft>
                <a:spcPts val="0"/>
              </a:spcAft>
              <a:buClr>
                <a:srgbClr val="000090"/>
              </a:buClr>
              <a:buSzPts val="1700"/>
              <a:buFont typeface="Arial" panose="020B0604020202020204" pitchFamily="34" charset="0"/>
              <a:buChar char="•"/>
            </a:pPr>
            <a:r>
              <a:rPr lang="en-US" sz="1700" b="1" dirty="0">
                <a:solidFill>
                  <a:srgbClr val="000090"/>
                </a:solidFill>
                <a:latin typeface="EB Garamond"/>
                <a:ea typeface="EB Garamond"/>
                <a:cs typeface="EB Garamond"/>
                <a:sym typeface="EB Garamond"/>
              </a:rPr>
              <a:t>DRC</a:t>
            </a:r>
            <a:endParaRPr sz="1700" b="1" dirty="0">
              <a:solidFill>
                <a:srgbClr val="000090"/>
              </a:solidFill>
              <a:latin typeface="EB Garamond"/>
              <a:ea typeface="EB Garamond"/>
              <a:cs typeface="EB Garamond"/>
              <a:sym typeface="EB Garamond"/>
            </a:endParaRPr>
          </a:p>
          <a:p>
            <a:pPr marL="685800" lvl="1" indent="-318769" algn="l" rtl="0">
              <a:spcBef>
                <a:spcPts val="0"/>
              </a:spcBef>
              <a:spcAft>
                <a:spcPts val="0"/>
              </a:spcAft>
              <a:buClr>
                <a:srgbClr val="000090"/>
              </a:buClr>
              <a:buSzPts val="1700"/>
              <a:buFont typeface="Arial" panose="020B0604020202020204" pitchFamily="34" charset="0"/>
              <a:buChar char="•"/>
            </a:pPr>
            <a:r>
              <a:rPr lang="en-US" sz="1700" dirty="0">
                <a:solidFill>
                  <a:srgbClr val="000090"/>
                </a:solidFill>
                <a:latin typeface="EB Garamond"/>
                <a:ea typeface="EB Garamond"/>
                <a:cs typeface="EB Garamond"/>
                <a:sym typeface="EB Garamond"/>
              </a:rPr>
              <a:t>8 of the 26 respondents said it was difficult to report activities over a 12-month period.  It was hard to remember for every activity over that time period; </a:t>
            </a:r>
            <a:r>
              <a:rPr lang="en-US" sz="1700" i="1" dirty="0">
                <a:solidFill>
                  <a:srgbClr val="000090"/>
                </a:solidFill>
                <a:latin typeface="EB Garamond"/>
                <a:ea typeface="EB Garamond"/>
                <a:cs typeface="EB Garamond"/>
                <a:sym typeface="EB Garamond"/>
              </a:rPr>
              <a:t>“because there are so many things, every day there are new things”; “given my age and health conditions, which don’t allow me to think deeply”</a:t>
            </a:r>
            <a:endParaRPr sz="1700" i="1" dirty="0">
              <a:solidFill>
                <a:srgbClr val="000090"/>
              </a:solidFill>
              <a:latin typeface="EB Garamond"/>
              <a:ea typeface="EB Garamond"/>
              <a:cs typeface="EB Garamond"/>
              <a:sym typeface="EB Garamond"/>
            </a:endParaRPr>
          </a:p>
          <a:p>
            <a:pPr marL="685800" lvl="1" indent="-318769" algn="l" rtl="0">
              <a:spcBef>
                <a:spcPts val="0"/>
              </a:spcBef>
              <a:spcAft>
                <a:spcPts val="0"/>
              </a:spcAft>
              <a:buClr>
                <a:srgbClr val="000090"/>
              </a:buClr>
              <a:buSzPts val="1700"/>
              <a:buFont typeface="Arial" panose="020B0604020202020204" pitchFamily="34" charset="0"/>
              <a:buChar char="•"/>
            </a:pPr>
            <a:r>
              <a:rPr lang="en-US" sz="1700" dirty="0">
                <a:solidFill>
                  <a:srgbClr val="000090"/>
                </a:solidFill>
                <a:latin typeface="EB Garamond"/>
                <a:ea typeface="EB Garamond"/>
                <a:cs typeface="EB Garamond"/>
                <a:sym typeface="EB Garamond"/>
              </a:rPr>
              <a:t>Respondents finding it easy said it was because it was part of their </a:t>
            </a:r>
            <a:r>
              <a:rPr lang="en-US" sz="1700" i="1" dirty="0">
                <a:solidFill>
                  <a:srgbClr val="000090"/>
                </a:solidFill>
                <a:latin typeface="EB Garamond"/>
                <a:ea typeface="EB Garamond"/>
                <a:cs typeface="EB Garamond"/>
                <a:sym typeface="EB Garamond"/>
              </a:rPr>
              <a:t>“every day life” </a:t>
            </a:r>
            <a:r>
              <a:rPr lang="en-US" sz="1700" dirty="0">
                <a:solidFill>
                  <a:srgbClr val="000090"/>
                </a:solidFill>
                <a:latin typeface="EB Garamond"/>
                <a:ea typeface="EB Garamond"/>
                <a:cs typeface="EB Garamond"/>
                <a:sym typeface="EB Garamond"/>
              </a:rPr>
              <a:t>or </a:t>
            </a:r>
            <a:r>
              <a:rPr lang="en-US" sz="1700" i="1" dirty="0">
                <a:solidFill>
                  <a:srgbClr val="000090"/>
                </a:solidFill>
                <a:latin typeface="EB Garamond"/>
                <a:ea typeface="EB Garamond"/>
                <a:cs typeface="EB Garamond"/>
                <a:sym typeface="EB Garamond"/>
              </a:rPr>
              <a:t>“every day problems”</a:t>
            </a:r>
            <a:r>
              <a:rPr lang="en-US" sz="1700" dirty="0">
                <a:solidFill>
                  <a:srgbClr val="000090"/>
                </a:solidFill>
                <a:latin typeface="EB Garamond"/>
                <a:ea typeface="EB Garamond"/>
                <a:cs typeface="EB Garamond"/>
                <a:sym typeface="EB Garamond"/>
              </a:rPr>
              <a:t>; they record activities in a notebook</a:t>
            </a:r>
            <a:r>
              <a:rPr lang="en-US" sz="1700" i="1" dirty="0">
                <a:solidFill>
                  <a:srgbClr val="000090"/>
                </a:solidFill>
                <a:latin typeface="EB Garamond"/>
                <a:ea typeface="EB Garamond"/>
                <a:cs typeface="EB Garamond"/>
                <a:sym typeface="EB Garamond"/>
              </a:rPr>
              <a:t>; </a:t>
            </a:r>
            <a:r>
              <a:rPr lang="en-US" sz="1700" dirty="0">
                <a:solidFill>
                  <a:srgbClr val="000090"/>
                </a:solidFill>
                <a:latin typeface="EB Garamond"/>
                <a:ea typeface="EB Garamond"/>
                <a:cs typeface="EB Garamond"/>
                <a:sym typeface="EB Garamond"/>
              </a:rPr>
              <a:t>and because it is not that long a time period.</a:t>
            </a:r>
            <a:endParaRPr sz="1700" dirty="0">
              <a:solidFill>
                <a:srgbClr val="000090"/>
              </a:solidFill>
              <a:latin typeface="EB Garamond"/>
              <a:ea typeface="EB Garamond"/>
              <a:cs typeface="EB Garamond"/>
              <a:sym typeface="EB Garamond"/>
            </a:endParaRPr>
          </a:p>
          <a:p>
            <a:pPr marL="285750" lvl="0" indent="-285750" algn="l" rtl="0">
              <a:spcBef>
                <a:spcPts val="0"/>
              </a:spcBef>
              <a:spcAft>
                <a:spcPts val="0"/>
              </a:spcAft>
              <a:buFont typeface="Arial" panose="020B0604020202020204" pitchFamily="34" charset="0"/>
              <a:buChar char="•"/>
            </a:pPr>
            <a:endParaRPr sz="1800" b="1" dirty="0">
              <a:solidFill>
                <a:srgbClr val="000090"/>
              </a:solidFill>
              <a:latin typeface="EB Garamond"/>
              <a:ea typeface="EB Garamond"/>
              <a:cs typeface="EB Garamond"/>
              <a:sym typeface="EB Garamond"/>
            </a:endParaRPr>
          </a:p>
          <a:p>
            <a:pPr marL="285750" lvl="0" indent="-285750" algn="l" rtl="0">
              <a:spcBef>
                <a:spcPts val="0"/>
              </a:spcBef>
              <a:spcAft>
                <a:spcPts val="0"/>
              </a:spcAft>
              <a:buFont typeface="Arial" panose="020B0604020202020204" pitchFamily="34" charset="0"/>
              <a:buChar char="•"/>
            </a:pPr>
            <a:endParaRPr sz="1800" b="1" dirty="0">
              <a:solidFill>
                <a:srgbClr val="000090"/>
              </a:solidFill>
              <a:latin typeface="EB Garamond"/>
              <a:ea typeface="EB Garamond"/>
              <a:cs typeface="EB Garamond"/>
              <a:sym typeface="EB Garamond"/>
            </a:endParaRPr>
          </a:p>
          <a:p>
            <a:pPr marL="285750" lvl="0" indent="-285750" algn="l" rtl="0">
              <a:spcBef>
                <a:spcPts val="0"/>
              </a:spcBef>
              <a:spcAft>
                <a:spcPts val="0"/>
              </a:spcAft>
              <a:buFont typeface="Arial" panose="020B0604020202020204" pitchFamily="34" charset="0"/>
              <a:buChar char="•"/>
            </a:pPr>
            <a:endParaRPr sz="1800" b="1" dirty="0">
              <a:solidFill>
                <a:srgbClr val="000090"/>
              </a:solidFill>
              <a:latin typeface="EB Garamond"/>
              <a:ea typeface="EB Garamond"/>
              <a:cs typeface="EB Garamond"/>
              <a:sym typeface="EB Garamond"/>
            </a:endParaRPr>
          </a:p>
          <a:p>
            <a:pPr marL="285750" lvl="0" indent="-285750" algn="l" rtl="0">
              <a:spcBef>
                <a:spcPts val="0"/>
              </a:spcBef>
              <a:spcAft>
                <a:spcPts val="0"/>
              </a:spcAft>
              <a:buFont typeface="Arial" panose="020B0604020202020204" pitchFamily="34" charset="0"/>
              <a:buChar char="•"/>
            </a:pPr>
            <a:endParaRPr sz="1800" b="1" dirty="0">
              <a:solidFill>
                <a:srgbClr val="000090"/>
              </a:solidFill>
              <a:latin typeface="EB Garamond"/>
              <a:ea typeface="EB Garamond"/>
              <a:cs typeface="EB Garamond"/>
              <a:sym typeface="EB Garamond"/>
            </a:endParaRPr>
          </a:p>
          <a:p>
            <a:pPr marL="285750" lvl="0" indent="-285750" algn="l" rtl="0">
              <a:spcBef>
                <a:spcPts val="0"/>
              </a:spcBef>
              <a:spcAft>
                <a:spcPts val="0"/>
              </a:spcAft>
              <a:buFont typeface="Arial" panose="020B0604020202020204" pitchFamily="34" charset="0"/>
              <a:buChar char="•"/>
            </a:pPr>
            <a:endParaRPr sz="1800" b="1" dirty="0">
              <a:solidFill>
                <a:srgbClr val="000090"/>
              </a:solidFill>
              <a:latin typeface="EB Garamond"/>
              <a:ea typeface="EB Garamond"/>
              <a:cs typeface="EB Garamond"/>
              <a:sym typeface="EB Garamond"/>
            </a:endParaRPr>
          </a:p>
        </p:txBody>
      </p:sp>
      <p:sp>
        <p:nvSpPr>
          <p:cNvPr id="282" name="Google Shape;282;g3472ac73618_0_122"/>
          <p:cNvSpPr txBox="1">
            <a:spLocks noGrp="1"/>
          </p:cNvSpPr>
          <p:nvPr>
            <p:ph type="dt" idx="10"/>
          </p:nvPr>
        </p:nvSpPr>
        <p:spPr>
          <a:xfrm>
            <a:off x="5629835" y="6275668"/>
            <a:ext cx="2133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solidFill>
                  <a:srgbClr val="E0ECFF"/>
                </a:solidFill>
                <a:latin typeface="Book Antiqua"/>
                <a:ea typeface="Book Antiqua"/>
                <a:cs typeface="Book Antiqua"/>
                <a:sym typeface="Book Antiqua"/>
              </a:rPr>
              <a:t>May 2025</a:t>
            </a:r>
            <a:endParaRPr dirty="0"/>
          </a:p>
        </p:txBody>
      </p:sp>
      <p:sp>
        <p:nvSpPr>
          <p:cNvPr id="283" name="Google Shape;283;g3472ac73618_0_122"/>
          <p:cNvSpPr txBox="1">
            <a:spLocks noGrp="1"/>
          </p:cNvSpPr>
          <p:nvPr>
            <p:ph type="sldNum" idx="12"/>
          </p:nvPr>
        </p:nvSpPr>
        <p:spPr>
          <a:xfrm>
            <a:off x="7897906" y="6275668"/>
            <a:ext cx="990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17</a:t>
            </a:fld>
            <a:endParaRPr sz="1100">
              <a:solidFill>
                <a:srgbClr val="E0ECFF"/>
              </a:solidFill>
              <a:latin typeface="Book Antiqua"/>
              <a:ea typeface="Book Antiqua"/>
              <a:cs typeface="Book Antiqua"/>
              <a:sym typeface="Book Antiqua"/>
            </a:endParaRPr>
          </a:p>
        </p:txBody>
      </p:sp>
      <p:sp>
        <p:nvSpPr>
          <p:cNvPr id="284" name="Google Shape;284;g3472ac73618_0_122"/>
          <p:cNvSpPr txBox="1">
            <a:spLocks noGrp="1"/>
          </p:cNvSpPr>
          <p:nvPr>
            <p:ph type="ftr" idx="11"/>
          </p:nvPr>
        </p:nvSpPr>
        <p:spPr>
          <a:xfrm>
            <a:off x="264458" y="6275668"/>
            <a:ext cx="66300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 </a:t>
            </a:r>
            <a:endParaRPr dirty="0"/>
          </a:p>
        </p:txBody>
      </p:sp>
      <p:sp>
        <p:nvSpPr>
          <p:cNvPr id="285" name="Google Shape;285;g3472ac73618_0_122"/>
          <p:cNvSpPr txBox="1"/>
          <p:nvPr/>
        </p:nvSpPr>
        <p:spPr>
          <a:xfrm>
            <a:off x="198450" y="5555650"/>
            <a:ext cx="8776800" cy="461700"/>
          </a:xfrm>
          <a:prstGeom prst="rect">
            <a:avLst/>
          </a:prstGeom>
          <a:solidFill>
            <a:srgbClr val="CFE2F3"/>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b="1">
                <a:solidFill>
                  <a:srgbClr val="000090"/>
                </a:solidFill>
                <a:latin typeface="EB Garamond"/>
                <a:ea typeface="EB Garamond"/>
                <a:cs typeface="EB Garamond"/>
                <a:sym typeface="EB Garamond"/>
              </a:rPr>
              <a:t>Respondents are mostly able to report if they engaged in a practice in the last 12 months.</a:t>
            </a:r>
            <a:endParaRPr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0"/>
          <p:cNvSpPr txBox="1">
            <a:spLocks noGrp="1"/>
          </p:cNvSpPr>
          <p:nvPr>
            <p:ph type="title"/>
          </p:nvPr>
        </p:nvSpPr>
        <p:spPr>
          <a:xfrm>
            <a:off x="550800" y="105571"/>
            <a:ext cx="8042400" cy="10491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sz="3600" b="1" dirty="0">
                <a:solidFill>
                  <a:srgbClr val="000090"/>
                </a:solidFill>
                <a:latin typeface="Garamond"/>
                <a:ea typeface="Garamond"/>
                <a:cs typeface="Garamond"/>
                <a:sym typeface="Garamond"/>
              </a:rPr>
              <a:t>Ability to Recall About Household Members’ Activities</a:t>
            </a:r>
            <a:endParaRPr sz="3600" b="1" dirty="0">
              <a:solidFill>
                <a:srgbClr val="000090"/>
              </a:solidFill>
              <a:latin typeface="Garamond"/>
              <a:ea typeface="Garamond"/>
              <a:cs typeface="Garamond"/>
              <a:sym typeface="Garamond"/>
            </a:endParaRPr>
          </a:p>
        </p:txBody>
      </p:sp>
      <p:sp>
        <p:nvSpPr>
          <p:cNvPr id="292" name="Google Shape;292;p10"/>
          <p:cNvSpPr txBox="1">
            <a:spLocks noGrp="1"/>
          </p:cNvSpPr>
          <p:nvPr>
            <p:ph type="body" idx="1"/>
          </p:nvPr>
        </p:nvSpPr>
        <p:spPr>
          <a:xfrm>
            <a:off x="229800" y="1088125"/>
            <a:ext cx="8558065" cy="4552279"/>
          </a:xfrm>
          <a:prstGeom prst="rect">
            <a:avLst/>
          </a:prstGeom>
          <a:noFill/>
          <a:ln>
            <a:noFill/>
          </a:ln>
        </p:spPr>
        <p:txBody>
          <a:bodyPr spcFirstLastPara="1" wrap="square" lIns="91425" tIns="45700" rIns="91425" bIns="45700" anchor="t" anchorCtr="0">
            <a:noAutofit/>
          </a:bodyPr>
          <a:lstStyle/>
          <a:p>
            <a:pPr marL="457200" lvl="0" indent="-397510" algn="l" rtl="0">
              <a:spcBef>
                <a:spcPts val="0"/>
              </a:spcBef>
              <a:spcAft>
                <a:spcPts val="0"/>
              </a:spcAft>
              <a:buClr>
                <a:srgbClr val="000090"/>
              </a:buClr>
              <a:buSzPts val="1700"/>
              <a:buFont typeface="Arial" panose="020B0604020202020204" pitchFamily="34" charset="0"/>
              <a:buChar char="•"/>
            </a:pPr>
            <a:r>
              <a:rPr lang="en-US" sz="1600" b="1" dirty="0">
                <a:solidFill>
                  <a:srgbClr val="000090"/>
                </a:solidFill>
                <a:latin typeface="EB Garamond"/>
                <a:ea typeface="EB Garamond"/>
                <a:cs typeface="EB Garamond"/>
                <a:sym typeface="EB Garamond"/>
              </a:rPr>
              <a:t>Mali</a:t>
            </a:r>
            <a:endParaRPr sz="1600" dirty="0">
              <a:solidFill>
                <a:srgbClr val="000090"/>
              </a:solidFill>
              <a:latin typeface="EB Garamond"/>
              <a:ea typeface="EB Garamond"/>
              <a:cs typeface="EB Garamond"/>
              <a:sym typeface="EB Garamond"/>
            </a:endParaRPr>
          </a:p>
          <a:p>
            <a:pPr marL="685800" lvl="1" indent="-318769" algn="l" rtl="0">
              <a:spcBef>
                <a:spcPts val="0"/>
              </a:spcBef>
              <a:spcAft>
                <a:spcPts val="0"/>
              </a:spcAft>
              <a:buClr>
                <a:srgbClr val="000090"/>
              </a:buClr>
              <a:buSzPts val="1700"/>
              <a:buFont typeface="Arial" panose="020B0604020202020204" pitchFamily="34" charset="0"/>
              <a:buChar char="•"/>
            </a:pPr>
            <a:r>
              <a:rPr lang="en-US" sz="1600" dirty="0">
                <a:solidFill>
                  <a:srgbClr val="000090"/>
                </a:solidFill>
                <a:latin typeface="EB Garamond"/>
                <a:ea typeface="EB Garamond"/>
                <a:cs typeface="EB Garamond"/>
                <a:sym typeface="EB Garamond"/>
              </a:rPr>
              <a:t>Respondents noted they </a:t>
            </a:r>
            <a:r>
              <a:rPr lang="en-US" sz="1600" i="1" dirty="0">
                <a:solidFill>
                  <a:srgbClr val="000090"/>
                </a:solidFill>
                <a:latin typeface="EB Garamond"/>
                <a:ea typeface="EB Garamond"/>
                <a:cs typeface="EB Garamond"/>
                <a:sym typeface="EB Garamond"/>
              </a:rPr>
              <a:t>“mastered”</a:t>
            </a:r>
            <a:r>
              <a:rPr lang="en-US" sz="1600" dirty="0">
                <a:solidFill>
                  <a:srgbClr val="000090"/>
                </a:solidFill>
                <a:latin typeface="EB Garamond"/>
                <a:ea typeface="EB Garamond"/>
                <a:cs typeface="EB Garamond"/>
                <a:sym typeface="EB Garamond"/>
              </a:rPr>
              <a:t> their household; they were </a:t>
            </a:r>
            <a:r>
              <a:rPr lang="en-US" sz="1600" i="1" dirty="0">
                <a:solidFill>
                  <a:srgbClr val="000090"/>
                </a:solidFill>
                <a:latin typeface="EB Garamond"/>
                <a:ea typeface="EB Garamond"/>
                <a:cs typeface="EB Garamond"/>
                <a:sym typeface="EB Garamond"/>
              </a:rPr>
              <a:t>“aware of everything in my household”</a:t>
            </a:r>
            <a:r>
              <a:rPr lang="en-US" sz="1600" dirty="0">
                <a:solidFill>
                  <a:srgbClr val="000090"/>
                </a:solidFill>
                <a:latin typeface="EB Garamond"/>
                <a:ea typeface="EB Garamond"/>
                <a:cs typeface="EB Garamond"/>
                <a:sym typeface="EB Garamond"/>
              </a:rPr>
              <a:t>; </a:t>
            </a:r>
            <a:r>
              <a:rPr lang="en-US" sz="1600" i="1" dirty="0">
                <a:solidFill>
                  <a:srgbClr val="000090"/>
                </a:solidFill>
                <a:latin typeface="EB Garamond"/>
                <a:ea typeface="EB Garamond"/>
                <a:cs typeface="EB Garamond"/>
                <a:sym typeface="EB Garamond"/>
              </a:rPr>
              <a:t>“all household information doesn’t escape me” </a:t>
            </a:r>
            <a:r>
              <a:rPr lang="en-US" sz="1600" dirty="0">
                <a:solidFill>
                  <a:srgbClr val="000090"/>
                </a:solidFill>
                <a:latin typeface="EB Garamond"/>
                <a:ea typeface="EB Garamond"/>
                <a:cs typeface="EB Garamond"/>
                <a:sym typeface="EB Garamond"/>
              </a:rPr>
              <a:t> when asked how they knew about activities their household members’ engaged in</a:t>
            </a:r>
            <a:endParaRPr sz="1600" dirty="0">
              <a:solidFill>
                <a:srgbClr val="000090"/>
              </a:solidFill>
              <a:latin typeface="EB Garamond"/>
              <a:ea typeface="EB Garamond"/>
              <a:cs typeface="EB Garamond"/>
              <a:sym typeface="EB Garamond"/>
            </a:endParaRPr>
          </a:p>
          <a:p>
            <a:pPr marL="685800" lvl="1" indent="-318769" algn="l" rtl="0">
              <a:spcBef>
                <a:spcPts val="0"/>
              </a:spcBef>
              <a:spcAft>
                <a:spcPts val="0"/>
              </a:spcAft>
              <a:buClr>
                <a:srgbClr val="000090"/>
              </a:buClr>
              <a:buSzPts val="1700"/>
              <a:buFont typeface="Arial" panose="020B0604020202020204" pitchFamily="34" charset="0"/>
              <a:buChar char="•"/>
            </a:pPr>
            <a:r>
              <a:rPr lang="en-US" sz="1600" dirty="0">
                <a:solidFill>
                  <a:srgbClr val="000090"/>
                </a:solidFill>
                <a:latin typeface="EB Garamond"/>
                <a:ea typeface="EB Garamond"/>
                <a:cs typeface="EB Garamond"/>
                <a:sym typeface="EB Garamond"/>
              </a:rPr>
              <a:t>Even on women’s activities, the mostly male respondents noted that their wives hide </a:t>
            </a:r>
            <a:r>
              <a:rPr lang="en-US" sz="1600" i="1" dirty="0">
                <a:solidFill>
                  <a:srgbClr val="000090"/>
                </a:solidFill>
                <a:latin typeface="EB Garamond"/>
                <a:ea typeface="EB Garamond"/>
                <a:cs typeface="EB Garamond"/>
                <a:sym typeface="EB Garamond"/>
              </a:rPr>
              <a:t>“nothing from me.”</a:t>
            </a:r>
          </a:p>
          <a:p>
            <a:pPr marL="0" indent="0">
              <a:spcBef>
                <a:spcPts val="0"/>
              </a:spcBef>
              <a:buClr>
                <a:srgbClr val="000090"/>
              </a:buClr>
              <a:buSzPts val="1700"/>
              <a:buNone/>
            </a:pPr>
            <a:r>
              <a:rPr lang="en-US" sz="1600" b="1" dirty="0">
                <a:solidFill>
                  <a:srgbClr val="000090"/>
                </a:solidFill>
                <a:latin typeface="EB Garamond"/>
                <a:ea typeface="EB Garamond"/>
                <a:cs typeface="EB Garamond"/>
                <a:sym typeface="EB Garamond"/>
              </a:rPr>
              <a:t>Debrief questions on recalling household member activities were included in subsequent rounds</a:t>
            </a:r>
            <a:endParaRPr sz="1600" b="1" dirty="0">
              <a:solidFill>
                <a:srgbClr val="000090"/>
              </a:solidFill>
              <a:latin typeface="EB Garamond"/>
              <a:ea typeface="EB Garamond"/>
              <a:cs typeface="EB Garamond"/>
              <a:sym typeface="EB Garamond"/>
            </a:endParaRPr>
          </a:p>
          <a:p>
            <a:pPr marL="349250" lvl="0" indent="-331470" algn="l" rtl="0">
              <a:spcBef>
                <a:spcPts val="0"/>
              </a:spcBef>
              <a:spcAft>
                <a:spcPts val="0"/>
              </a:spcAft>
              <a:buClr>
                <a:srgbClr val="000090"/>
              </a:buClr>
              <a:buSzPts val="1700"/>
              <a:buFont typeface="Arial" panose="020B0604020202020204" pitchFamily="34" charset="0"/>
              <a:buChar char="•"/>
            </a:pPr>
            <a:r>
              <a:rPr lang="en-US" sz="1600" b="1" dirty="0">
                <a:solidFill>
                  <a:srgbClr val="000090"/>
                </a:solidFill>
                <a:latin typeface="EB Garamond"/>
                <a:ea typeface="EB Garamond"/>
                <a:cs typeface="EB Garamond"/>
                <a:sym typeface="EB Garamond"/>
              </a:rPr>
              <a:t>Kenya</a:t>
            </a:r>
            <a:endParaRPr sz="1600" dirty="0">
              <a:solidFill>
                <a:srgbClr val="000090"/>
              </a:solidFill>
              <a:latin typeface="EB Garamond"/>
              <a:ea typeface="EB Garamond"/>
              <a:cs typeface="EB Garamond"/>
              <a:sym typeface="EB Garamond"/>
            </a:endParaRPr>
          </a:p>
          <a:p>
            <a:pPr marL="685800" lvl="1" indent="-318769" algn="l" rtl="0">
              <a:spcBef>
                <a:spcPts val="0"/>
              </a:spcBef>
              <a:spcAft>
                <a:spcPts val="0"/>
              </a:spcAft>
              <a:buClr>
                <a:srgbClr val="000090"/>
              </a:buClr>
              <a:buSzPts val="1700"/>
              <a:buFont typeface="Arial" panose="020B0604020202020204" pitchFamily="34" charset="0"/>
              <a:buChar char="•"/>
            </a:pPr>
            <a:r>
              <a:rPr lang="en-US" sz="1600" dirty="0">
                <a:solidFill>
                  <a:srgbClr val="000090"/>
                </a:solidFill>
                <a:latin typeface="EB Garamond"/>
                <a:ea typeface="EB Garamond"/>
                <a:cs typeface="EB Garamond"/>
                <a:sym typeface="EB Garamond"/>
              </a:rPr>
              <a:t>19 of the 50 respondents said it was “very” (4) or “somewhat” (15) difficult to report household member activities over a 12-month period.  </a:t>
            </a:r>
            <a:r>
              <a:rPr lang="en-US" sz="1600" i="1" dirty="0">
                <a:solidFill>
                  <a:srgbClr val="000090"/>
                </a:solidFill>
                <a:latin typeface="EB Garamond"/>
                <a:ea typeface="EB Garamond"/>
                <a:cs typeface="EB Garamond"/>
                <a:sym typeface="EB Garamond"/>
              </a:rPr>
              <a:t>“Difficult to know what they were up to and activities they were undertaking.”</a:t>
            </a:r>
            <a:endParaRPr sz="1600" dirty="0">
              <a:solidFill>
                <a:srgbClr val="000090"/>
              </a:solidFill>
              <a:latin typeface="EB Garamond"/>
              <a:ea typeface="EB Garamond"/>
              <a:cs typeface="EB Garamond"/>
              <a:sym typeface="EB Garamond"/>
            </a:endParaRPr>
          </a:p>
          <a:p>
            <a:pPr marL="349250" lvl="0" indent="-331470" algn="l" rtl="0">
              <a:spcBef>
                <a:spcPts val="0"/>
              </a:spcBef>
              <a:spcAft>
                <a:spcPts val="0"/>
              </a:spcAft>
              <a:buClr>
                <a:srgbClr val="000090"/>
              </a:buClr>
              <a:buSzPts val="1700"/>
              <a:buFont typeface="Arial" panose="020B0604020202020204" pitchFamily="34" charset="0"/>
              <a:buChar char="•"/>
            </a:pPr>
            <a:r>
              <a:rPr lang="en-US" sz="1600" b="1" dirty="0">
                <a:solidFill>
                  <a:srgbClr val="000090"/>
                </a:solidFill>
                <a:latin typeface="EB Garamond"/>
                <a:ea typeface="EB Garamond"/>
                <a:cs typeface="EB Garamond"/>
                <a:sym typeface="EB Garamond"/>
              </a:rPr>
              <a:t>DRC</a:t>
            </a:r>
            <a:endParaRPr sz="1600" b="1" dirty="0">
              <a:solidFill>
                <a:srgbClr val="000090"/>
              </a:solidFill>
              <a:latin typeface="EB Garamond"/>
              <a:ea typeface="EB Garamond"/>
              <a:cs typeface="EB Garamond"/>
              <a:sym typeface="EB Garamond"/>
            </a:endParaRPr>
          </a:p>
          <a:p>
            <a:pPr marL="685800" lvl="1" indent="-318769" algn="l" rtl="0">
              <a:spcBef>
                <a:spcPts val="0"/>
              </a:spcBef>
              <a:spcAft>
                <a:spcPts val="0"/>
              </a:spcAft>
              <a:buClr>
                <a:srgbClr val="000090"/>
              </a:buClr>
              <a:buSzPts val="1700"/>
              <a:buFont typeface="Arial" panose="020B0604020202020204" pitchFamily="34" charset="0"/>
              <a:buChar char="•"/>
            </a:pPr>
            <a:r>
              <a:rPr lang="en-US" sz="1600" dirty="0">
                <a:solidFill>
                  <a:srgbClr val="000090"/>
                </a:solidFill>
                <a:latin typeface="EB Garamond"/>
                <a:ea typeface="EB Garamond"/>
                <a:cs typeface="EB Garamond"/>
                <a:sym typeface="EB Garamond"/>
              </a:rPr>
              <a:t>7 of the 26 respondents said it was difficult to report household member activities over a 12-month period.  “</a:t>
            </a:r>
            <a:r>
              <a:rPr lang="en-US" sz="1600" i="1" dirty="0">
                <a:solidFill>
                  <a:srgbClr val="000090"/>
                </a:solidFill>
                <a:latin typeface="EB Garamond"/>
                <a:ea typeface="EB Garamond"/>
                <a:cs typeface="EB Garamond"/>
                <a:sym typeface="EB Garamond"/>
              </a:rPr>
              <a:t>I have to consider each person in the household, which forces me to remember all the conversations I have had.”</a:t>
            </a:r>
            <a:endParaRPr sz="1600" i="1" dirty="0">
              <a:solidFill>
                <a:srgbClr val="000090"/>
              </a:solidFill>
              <a:latin typeface="EB Garamond"/>
              <a:ea typeface="EB Garamond"/>
              <a:cs typeface="EB Garamond"/>
              <a:sym typeface="EB Garamond"/>
            </a:endParaRPr>
          </a:p>
          <a:p>
            <a:pPr marL="685800" lvl="1" indent="-318769" algn="l" rtl="0">
              <a:spcBef>
                <a:spcPts val="0"/>
              </a:spcBef>
              <a:spcAft>
                <a:spcPts val="0"/>
              </a:spcAft>
              <a:buClr>
                <a:srgbClr val="000090"/>
              </a:buClr>
              <a:buSzPts val="1700"/>
              <a:buFont typeface="Arial" panose="020B0604020202020204" pitchFamily="34" charset="0"/>
              <a:buChar char="•"/>
            </a:pPr>
            <a:r>
              <a:rPr lang="en-US" sz="1600" dirty="0">
                <a:solidFill>
                  <a:srgbClr val="000090"/>
                </a:solidFill>
                <a:latin typeface="EB Garamond"/>
                <a:ea typeface="EB Garamond"/>
                <a:cs typeface="EB Garamond"/>
                <a:sym typeface="EB Garamond"/>
              </a:rPr>
              <a:t>Respondents finding it easy said it was because they do everything together or </a:t>
            </a:r>
            <a:r>
              <a:rPr lang="en-US" sz="1600" i="1" dirty="0">
                <a:solidFill>
                  <a:srgbClr val="000090"/>
                </a:solidFill>
                <a:latin typeface="EB Garamond"/>
                <a:ea typeface="EB Garamond"/>
                <a:cs typeface="EB Garamond"/>
                <a:sym typeface="EB Garamond"/>
              </a:rPr>
              <a:t>“No one in the household does things without contacting me.”  </a:t>
            </a:r>
            <a:endParaRPr sz="1600" i="1" dirty="0">
              <a:solidFill>
                <a:srgbClr val="000090"/>
              </a:solidFill>
              <a:latin typeface="EB Garamond"/>
              <a:ea typeface="EB Garamond"/>
              <a:cs typeface="EB Garamond"/>
              <a:sym typeface="EB Garamond"/>
            </a:endParaRPr>
          </a:p>
          <a:p>
            <a:pPr marL="285750" indent="-285750">
              <a:spcBef>
                <a:spcPts val="0"/>
              </a:spcBef>
              <a:buFont typeface="Arial" panose="020B0604020202020204" pitchFamily="34" charset="0"/>
              <a:buChar char="•"/>
            </a:pPr>
            <a:endParaRPr sz="1600" b="1" dirty="0">
              <a:solidFill>
                <a:srgbClr val="000090"/>
              </a:solidFill>
              <a:latin typeface="EB Garamond"/>
              <a:ea typeface="EB Garamond"/>
              <a:cs typeface="EB Garamond"/>
              <a:sym typeface="EB Garamond"/>
            </a:endParaRPr>
          </a:p>
          <a:p>
            <a:pPr marL="285750" indent="-285750">
              <a:spcBef>
                <a:spcPts val="0"/>
              </a:spcBef>
              <a:buFont typeface="Arial" panose="020B0604020202020204" pitchFamily="34" charset="0"/>
              <a:buChar char="•"/>
            </a:pPr>
            <a:endParaRPr sz="1600" b="1" dirty="0">
              <a:solidFill>
                <a:srgbClr val="000090"/>
              </a:solidFill>
              <a:latin typeface="EB Garamond"/>
              <a:ea typeface="EB Garamond"/>
              <a:cs typeface="EB Garamond"/>
              <a:sym typeface="EB Garamond"/>
            </a:endParaRPr>
          </a:p>
          <a:p>
            <a:pPr marL="285750" indent="-285750">
              <a:spcBef>
                <a:spcPts val="0"/>
              </a:spcBef>
              <a:buFont typeface="Arial" panose="020B0604020202020204" pitchFamily="34" charset="0"/>
              <a:buChar char="•"/>
            </a:pPr>
            <a:endParaRPr sz="1600" b="1" dirty="0">
              <a:solidFill>
                <a:srgbClr val="000090"/>
              </a:solidFill>
              <a:latin typeface="EB Garamond"/>
              <a:ea typeface="EB Garamond"/>
              <a:cs typeface="EB Garamond"/>
              <a:sym typeface="EB Garamond"/>
            </a:endParaRPr>
          </a:p>
          <a:p>
            <a:pPr marL="285750" indent="-285750">
              <a:spcBef>
                <a:spcPts val="0"/>
              </a:spcBef>
              <a:buFont typeface="Arial" panose="020B0604020202020204" pitchFamily="34" charset="0"/>
              <a:buChar char="•"/>
            </a:pPr>
            <a:endParaRPr sz="1600" b="1" dirty="0">
              <a:solidFill>
                <a:srgbClr val="000090"/>
              </a:solidFill>
              <a:latin typeface="EB Garamond"/>
              <a:ea typeface="EB Garamond"/>
              <a:cs typeface="EB Garamond"/>
              <a:sym typeface="EB Garamond"/>
            </a:endParaRPr>
          </a:p>
          <a:p>
            <a:pPr marL="285750" indent="-285750">
              <a:spcBef>
                <a:spcPts val="0"/>
              </a:spcBef>
              <a:buFont typeface="Arial" panose="020B0604020202020204" pitchFamily="34" charset="0"/>
              <a:buChar char="•"/>
            </a:pPr>
            <a:endParaRPr sz="1600" b="1" dirty="0">
              <a:solidFill>
                <a:srgbClr val="000090"/>
              </a:solidFill>
              <a:latin typeface="EB Garamond"/>
              <a:ea typeface="EB Garamond"/>
              <a:cs typeface="EB Garamond"/>
              <a:sym typeface="EB Garamond"/>
            </a:endParaRPr>
          </a:p>
        </p:txBody>
      </p:sp>
      <p:sp>
        <p:nvSpPr>
          <p:cNvPr id="293" name="Google Shape;293;p10"/>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chemeClr val="dk1"/>
              </a:buClr>
              <a:buFont typeface="Arial"/>
              <a:buNone/>
            </a:pPr>
            <a:r>
              <a:rPr lang="en-US" dirty="0">
                <a:solidFill>
                  <a:srgbClr val="E0ECFF"/>
                </a:solidFill>
                <a:latin typeface="Book Antiqua"/>
                <a:ea typeface="Book Antiqua"/>
                <a:cs typeface="Book Antiqua"/>
                <a:sym typeface="Book Antiqua"/>
              </a:rPr>
              <a:t>May 2025</a:t>
            </a:r>
            <a:endParaRPr dirty="0"/>
          </a:p>
        </p:txBody>
      </p:sp>
      <p:sp>
        <p:nvSpPr>
          <p:cNvPr id="294" name="Google Shape;294;p10"/>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18</a:t>
            </a:fld>
            <a:endParaRPr sz="1100">
              <a:solidFill>
                <a:srgbClr val="E0ECFF"/>
              </a:solidFill>
              <a:latin typeface="Book Antiqua"/>
              <a:ea typeface="Book Antiqua"/>
              <a:cs typeface="Book Antiqua"/>
              <a:sym typeface="Book Antiqua"/>
            </a:endParaRPr>
          </a:p>
        </p:txBody>
      </p:sp>
      <p:sp>
        <p:nvSpPr>
          <p:cNvPr id="295" name="Google Shape;295;p10"/>
          <p:cNvSpPr txBox="1">
            <a:spLocks noGrp="1"/>
          </p:cNvSpPr>
          <p:nvPr>
            <p:ph type="ftr" idx="11"/>
          </p:nvPr>
        </p:nvSpPr>
        <p:spPr>
          <a:xfrm>
            <a:off x="264458" y="6275668"/>
            <a:ext cx="663013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a:t>
            </a:r>
            <a:endParaRPr dirty="0"/>
          </a:p>
        </p:txBody>
      </p:sp>
      <p:sp>
        <p:nvSpPr>
          <p:cNvPr id="296" name="Google Shape;296;p10"/>
          <p:cNvSpPr txBox="1"/>
          <p:nvPr/>
        </p:nvSpPr>
        <p:spPr>
          <a:xfrm>
            <a:off x="441150" y="5400558"/>
            <a:ext cx="8261700" cy="738633"/>
          </a:xfrm>
          <a:prstGeom prst="rect">
            <a:avLst/>
          </a:prstGeom>
          <a:solidFill>
            <a:srgbClr val="CFE2F3"/>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b="1" dirty="0">
                <a:solidFill>
                  <a:srgbClr val="000090"/>
                </a:solidFill>
                <a:latin typeface="EB Garamond"/>
                <a:ea typeface="EB Garamond"/>
                <a:cs typeface="EB Garamond"/>
                <a:sym typeface="EB Garamond"/>
              </a:rPr>
              <a:t>Unclear if respondents truly are able to report on others or they just think they do; contextual differences may be at play.</a:t>
            </a:r>
            <a:endParaRPr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g3472ac73618_0_132"/>
          <p:cNvSpPr txBox="1">
            <a:spLocks noGrp="1"/>
          </p:cNvSpPr>
          <p:nvPr>
            <p:ph type="title"/>
          </p:nvPr>
        </p:nvSpPr>
        <p:spPr>
          <a:xfrm>
            <a:off x="550800" y="217232"/>
            <a:ext cx="8042400" cy="10491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sz="3600" b="1" dirty="0">
                <a:solidFill>
                  <a:srgbClr val="000090"/>
                </a:solidFill>
                <a:latin typeface="Garamond"/>
                <a:ea typeface="Garamond"/>
                <a:cs typeface="Garamond"/>
                <a:sym typeface="Garamond"/>
              </a:rPr>
              <a:t>Ability to Recall and Respond on Given Time Frame</a:t>
            </a:r>
            <a:endParaRPr sz="3600" b="1" dirty="0">
              <a:solidFill>
                <a:srgbClr val="000090"/>
              </a:solidFill>
              <a:latin typeface="Garamond"/>
              <a:ea typeface="Garamond"/>
              <a:cs typeface="Garamond"/>
              <a:sym typeface="Garamond"/>
            </a:endParaRPr>
          </a:p>
        </p:txBody>
      </p:sp>
      <p:sp>
        <p:nvSpPr>
          <p:cNvPr id="303" name="Google Shape;303;g3472ac73618_0_132"/>
          <p:cNvSpPr txBox="1">
            <a:spLocks noGrp="1"/>
          </p:cNvSpPr>
          <p:nvPr>
            <p:ph type="body" idx="1"/>
          </p:nvPr>
        </p:nvSpPr>
        <p:spPr>
          <a:xfrm>
            <a:off x="550800" y="1398225"/>
            <a:ext cx="8118300" cy="4216800"/>
          </a:xfrm>
          <a:prstGeom prst="rect">
            <a:avLst/>
          </a:prstGeom>
          <a:noFill/>
          <a:ln>
            <a:noFill/>
          </a:ln>
        </p:spPr>
        <p:txBody>
          <a:bodyPr spcFirstLastPara="1" wrap="square" lIns="91425" tIns="45700" rIns="91425" bIns="45700" anchor="t" anchorCtr="0">
            <a:noAutofit/>
          </a:bodyPr>
          <a:lstStyle/>
          <a:p>
            <a:pPr marL="370840" indent="-342900">
              <a:spcBef>
                <a:spcPts val="0"/>
              </a:spcBef>
              <a:buClr>
                <a:srgbClr val="000090"/>
              </a:buClr>
              <a:buSzPts val="2200"/>
              <a:buFont typeface="Arial" panose="020B0604020202020204" pitchFamily="34" charset="0"/>
              <a:buChar char="•"/>
            </a:pPr>
            <a:r>
              <a:rPr lang="en-US" sz="2200" dirty="0">
                <a:solidFill>
                  <a:srgbClr val="000090"/>
                </a:solidFill>
                <a:latin typeface="EB Garamond"/>
                <a:ea typeface="EB Garamond"/>
                <a:cs typeface="EB Garamond"/>
                <a:sym typeface="EB Garamond"/>
              </a:rPr>
              <a:t>Per responses to debriefing questions in Kenya and DRC: When asked about agricultural practices or programs they participated in, respondents often responded based on the seasons – sometime planting, sometime harvest – or use time periods (17 of 74).  A few used the calendar year and not the actual 12 months (another 17 of 74).  </a:t>
            </a:r>
            <a:r>
              <a:rPr lang="en-US" sz="2200" b="1" dirty="0">
                <a:solidFill>
                  <a:srgbClr val="000090"/>
                </a:solidFill>
                <a:latin typeface="EB Garamond"/>
                <a:ea typeface="EB Garamond"/>
                <a:cs typeface="EB Garamond"/>
                <a:sym typeface="EB Garamond"/>
              </a:rPr>
              <a:t>Fewer than half used the actual time period provided.</a:t>
            </a:r>
            <a:endParaRPr sz="2200" b="1" dirty="0">
              <a:solidFill>
                <a:srgbClr val="000090"/>
              </a:solidFill>
              <a:latin typeface="EB Garamond"/>
              <a:ea typeface="EB Garamond"/>
              <a:cs typeface="EB Garamond"/>
              <a:sym typeface="EB Garamond"/>
            </a:endParaRPr>
          </a:p>
          <a:p>
            <a:pPr marL="692150" indent="-342900">
              <a:spcBef>
                <a:spcPts val="0"/>
              </a:spcBef>
              <a:buFont typeface="Arial" panose="020B0604020202020204" pitchFamily="34" charset="0"/>
              <a:buChar char="•"/>
            </a:pPr>
            <a:endParaRPr sz="2200" b="1" dirty="0">
              <a:solidFill>
                <a:srgbClr val="000090"/>
              </a:solidFill>
              <a:latin typeface="EB Garamond"/>
              <a:ea typeface="EB Garamond"/>
              <a:cs typeface="EB Garamond"/>
              <a:sym typeface="EB Garamond"/>
            </a:endParaRPr>
          </a:p>
          <a:p>
            <a:pPr marL="370840" indent="-342900">
              <a:spcBef>
                <a:spcPts val="0"/>
              </a:spcBef>
              <a:buClr>
                <a:srgbClr val="000090"/>
              </a:buClr>
              <a:buSzPts val="2200"/>
              <a:buFont typeface="Arial" panose="020B0604020202020204" pitchFamily="34" charset="0"/>
              <a:buChar char="•"/>
            </a:pPr>
            <a:r>
              <a:rPr lang="en-US" sz="2200" dirty="0">
                <a:solidFill>
                  <a:srgbClr val="000090"/>
                </a:solidFill>
                <a:latin typeface="EB Garamond"/>
                <a:ea typeface="EB Garamond"/>
                <a:cs typeface="EB Garamond"/>
                <a:sym typeface="EB Garamond"/>
              </a:rPr>
              <a:t>DRC : When asked about their experiences with the changing weather in the past 10 years, respondents sometimes responded based on the: last weather-related disaster, the last harvest season, the calendar years, and often random spans of time (2017-2020).</a:t>
            </a:r>
            <a:endParaRPr sz="2200" dirty="0">
              <a:solidFill>
                <a:srgbClr val="000090"/>
              </a:solidFill>
              <a:latin typeface="EB Garamond"/>
              <a:ea typeface="EB Garamond"/>
              <a:cs typeface="EB Garamond"/>
              <a:sym typeface="EB Garamond"/>
            </a:endParaRPr>
          </a:p>
          <a:p>
            <a:pPr marL="285750" indent="-285750">
              <a:spcBef>
                <a:spcPts val="0"/>
              </a:spcBef>
              <a:buFont typeface="Arial" panose="020B0604020202020204" pitchFamily="34" charset="0"/>
              <a:buChar char="•"/>
            </a:pPr>
            <a:endParaRPr sz="1800" b="1" dirty="0">
              <a:solidFill>
                <a:srgbClr val="000090"/>
              </a:solidFill>
              <a:latin typeface="EB Garamond"/>
              <a:ea typeface="EB Garamond"/>
              <a:cs typeface="EB Garamond"/>
              <a:sym typeface="EB Garamond"/>
            </a:endParaRPr>
          </a:p>
          <a:p>
            <a:pPr marL="285750" indent="-285750">
              <a:spcBef>
                <a:spcPts val="0"/>
              </a:spcBef>
              <a:buFont typeface="Arial" panose="020B0604020202020204" pitchFamily="34" charset="0"/>
              <a:buChar char="•"/>
            </a:pPr>
            <a:endParaRPr sz="1800" b="1" dirty="0">
              <a:solidFill>
                <a:srgbClr val="000090"/>
              </a:solidFill>
              <a:latin typeface="EB Garamond"/>
              <a:ea typeface="EB Garamond"/>
              <a:cs typeface="EB Garamond"/>
              <a:sym typeface="EB Garamond"/>
            </a:endParaRPr>
          </a:p>
          <a:p>
            <a:pPr marL="285750" indent="-285750">
              <a:spcBef>
                <a:spcPts val="0"/>
              </a:spcBef>
              <a:buFont typeface="Arial" panose="020B0604020202020204" pitchFamily="34" charset="0"/>
              <a:buChar char="•"/>
            </a:pPr>
            <a:endParaRPr sz="1800" b="1" dirty="0">
              <a:solidFill>
                <a:srgbClr val="000090"/>
              </a:solidFill>
              <a:latin typeface="EB Garamond"/>
              <a:ea typeface="EB Garamond"/>
              <a:cs typeface="EB Garamond"/>
              <a:sym typeface="EB Garamond"/>
            </a:endParaRPr>
          </a:p>
          <a:p>
            <a:pPr marL="285750" indent="-285750">
              <a:spcBef>
                <a:spcPts val="0"/>
              </a:spcBef>
              <a:buFont typeface="Arial" panose="020B0604020202020204" pitchFamily="34" charset="0"/>
              <a:buChar char="•"/>
            </a:pPr>
            <a:endParaRPr sz="1800" b="1" dirty="0">
              <a:solidFill>
                <a:srgbClr val="000090"/>
              </a:solidFill>
              <a:latin typeface="EB Garamond"/>
              <a:ea typeface="EB Garamond"/>
              <a:cs typeface="EB Garamond"/>
              <a:sym typeface="EB Garamond"/>
            </a:endParaRPr>
          </a:p>
          <a:p>
            <a:pPr marL="285750" indent="-285750">
              <a:spcBef>
                <a:spcPts val="0"/>
              </a:spcBef>
              <a:buFont typeface="Arial" panose="020B0604020202020204" pitchFamily="34" charset="0"/>
              <a:buChar char="•"/>
            </a:pPr>
            <a:endParaRPr sz="1800" b="1" dirty="0">
              <a:solidFill>
                <a:srgbClr val="000090"/>
              </a:solidFill>
              <a:latin typeface="EB Garamond"/>
              <a:ea typeface="EB Garamond"/>
              <a:cs typeface="EB Garamond"/>
              <a:sym typeface="EB Garamond"/>
            </a:endParaRPr>
          </a:p>
        </p:txBody>
      </p:sp>
      <p:sp>
        <p:nvSpPr>
          <p:cNvPr id="304" name="Google Shape;304;g3472ac73618_0_132"/>
          <p:cNvSpPr txBox="1">
            <a:spLocks noGrp="1"/>
          </p:cNvSpPr>
          <p:nvPr>
            <p:ph type="dt" idx="10"/>
          </p:nvPr>
        </p:nvSpPr>
        <p:spPr>
          <a:xfrm>
            <a:off x="5629835" y="6275668"/>
            <a:ext cx="2133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solidFill>
                  <a:srgbClr val="E0ECFF"/>
                </a:solidFill>
                <a:latin typeface="Book Antiqua"/>
                <a:ea typeface="Book Antiqua"/>
                <a:cs typeface="Book Antiqua"/>
                <a:sym typeface="Book Antiqua"/>
              </a:rPr>
              <a:t>May 2025</a:t>
            </a:r>
            <a:endParaRPr dirty="0"/>
          </a:p>
        </p:txBody>
      </p:sp>
      <p:sp>
        <p:nvSpPr>
          <p:cNvPr id="305" name="Google Shape;305;g3472ac73618_0_132"/>
          <p:cNvSpPr txBox="1">
            <a:spLocks noGrp="1"/>
          </p:cNvSpPr>
          <p:nvPr>
            <p:ph type="sldNum" idx="12"/>
          </p:nvPr>
        </p:nvSpPr>
        <p:spPr>
          <a:xfrm>
            <a:off x="7897906" y="6275668"/>
            <a:ext cx="990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19</a:t>
            </a:fld>
            <a:endParaRPr sz="1100">
              <a:solidFill>
                <a:srgbClr val="E0ECFF"/>
              </a:solidFill>
              <a:latin typeface="Book Antiqua"/>
              <a:ea typeface="Book Antiqua"/>
              <a:cs typeface="Book Antiqua"/>
              <a:sym typeface="Book Antiqua"/>
            </a:endParaRPr>
          </a:p>
        </p:txBody>
      </p:sp>
      <p:sp>
        <p:nvSpPr>
          <p:cNvPr id="306" name="Google Shape;306;g3472ac73618_0_132"/>
          <p:cNvSpPr txBox="1">
            <a:spLocks noGrp="1"/>
          </p:cNvSpPr>
          <p:nvPr>
            <p:ph type="ftr" idx="11"/>
          </p:nvPr>
        </p:nvSpPr>
        <p:spPr>
          <a:xfrm>
            <a:off x="264458" y="6275668"/>
            <a:ext cx="66300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1">
          <a:extLst>
            <a:ext uri="{FF2B5EF4-FFF2-40B4-BE49-F238E27FC236}">
              <a16:creationId xmlns:a16="http://schemas.microsoft.com/office/drawing/2014/main" id="{9DB1AA20-B9D0-2612-F227-26328B81EA88}"/>
            </a:ext>
          </a:extLst>
        </p:cNvPr>
        <p:cNvGrpSpPr/>
        <p:nvPr/>
      </p:nvGrpSpPr>
      <p:grpSpPr>
        <a:xfrm>
          <a:off x="0" y="0"/>
          <a:ext cx="0" cy="0"/>
          <a:chOff x="0" y="0"/>
          <a:chExt cx="0" cy="0"/>
        </a:xfrm>
      </p:grpSpPr>
      <p:sp>
        <p:nvSpPr>
          <p:cNvPr id="302" name="Google Shape;302;g3472ac73618_0_132">
            <a:extLst>
              <a:ext uri="{FF2B5EF4-FFF2-40B4-BE49-F238E27FC236}">
                <a16:creationId xmlns:a16="http://schemas.microsoft.com/office/drawing/2014/main" id="{A9B5E4B4-8288-7016-E967-4716028D67B1}"/>
              </a:ext>
            </a:extLst>
          </p:cNvPr>
          <p:cNvSpPr txBox="1">
            <a:spLocks noGrp="1"/>
          </p:cNvSpPr>
          <p:nvPr>
            <p:ph type="title"/>
          </p:nvPr>
        </p:nvSpPr>
        <p:spPr>
          <a:xfrm>
            <a:off x="550800" y="105571"/>
            <a:ext cx="8042400" cy="10491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sz="3600" b="1" dirty="0">
                <a:solidFill>
                  <a:srgbClr val="000090"/>
                </a:solidFill>
                <a:latin typeface="Garamond"/>
                <a:ea typeface="Garamond"/>
                <a:cs typeface="Garamond"/>
                <a:sym typeface="Garamond"/>
              </a:rPr>
              <a:t>Future Research on Recall</a:t>
            </a:r>
            <a:endParaRPr sz="3600" b="1" dirty="0">
              <a:solidFill>
                <a:srgbClr val="000090"/>
              </a:solidFill>
              <a:latin typeface="Garamond"/>
              <a:ea typeface="Garamond"/>
              <a:cs typeface="Garamond"/>
              <a:sym typeface="Garamond"/>
            </a:endParaRPr>
          </a:p>
        </p:txBody>
      </p:sp>
      <p:sp>
        <p:nvSpPr>
          <p:cNvPr id="303" name="Google Shape;303;g3472ac73618_0_132">
            <a:extLst>
              <a:ext uri="{FF2B5EF4-FFF2-40B4-BE49-F238E27FC236}">
                <a16:creationId xmlns:a16="http://schemas.microsoft.com/office/drawing/2014/main" id="{08C4C643-0C5F-DE53-F5FC-8B3BDCC15099}"/>
              </a:ext>
            </a:extLst>
          </p:cNvPr>
          <p:cNvSpPr txBox="1">
            <a:spLocks noGrp="1"/>
          </p:cNvSpPr>
          <p:nvPr>
            <p:ph type="body" idx="1"/>
          </p:nvPr>
        </p:nvSpPr>
        <p:spPr>
          <a:xfrm>
            <a:off x="550800" y="1398225"/>
            <a:ext cx="8118300" cy="4216800"/>
          </a:xfrm>
          <a:prstGeom prst="rect">
            <a:avLst/>
          </a:prstGeom>
          <a:noFill/>
          <a:ln>
            <a:noFill/>
          </a:ln>
        </p:spPr>
        <p:txBody>
          <a:bodyPr spcFirstLastPara="1" wrap="square" lIns="91425" tIns="45700" rIns="91425" bIns="45700" anchor="t" anchorCtr="0">
            <a:noAutofit/>
          </a:bodyPr>
          <a:lstStyle/>
          <a:p>
            <a:pPr marL="342900" indent="-342900">
              <a:spcBef>
                <a:spcPts val="0"/>
              </a:spcBef>
              <a:buFont typeface="Arial" panose="020B0604020202020204" pitchFamily="34" charset="0"/>
              <a:buChar char="•"/>
            </a:pPr>
            <a:r>
              <a:rPr lang="en-US" sz="2400" dirty="0">
                <a:solidFill>
                  <a:srgbClr val="000090"/>
                </a:solidFill>
                <a:latin typeface="EB Garamond"/>
                <a:ea typeface="EB Garamond"/>
                <a:cs typeface="EB Garamond"/>
                <a:sym typeface="EB Garamond"/>
              </a:rPr>
              <a:t>Further testing using calendars, reference points and other strategies were planned for in Liberia, but the demise of USAID kiboshed those plans.</a:t>
            </a:r>
            <a:endParaRPr lang="en-US" sz="1200" dirty="0"/>
          </a:p>
          <a:p>
            <a:pPr marL="692150" lvl="0" indent="-342900" algn="l" rtl="0">
              <a:spcBef>
                <a:spcPts val="0"/>
              </a:spcBef>
              <a:spcAft>
                <a:spcPts val="0"/>
              </a:spcAft>
              <a:buFont typeface="Arial" panose="020B0604020202020204" pitchFamily="34" charset="0"/>
              <a:buChar char="•"/>
            </a:pPr>
            <a:endParaRPr sz="2200" b="1" dirty="0">
              <a:solidFill>
                <a:srgbClr val="000090"/>
              </a:solidFill>
              <a:latin typeface="EB Garamond"/>
              <a:ea typeface="EB Garamond"/>
              <a:cs typeface="EB Garamond"/>
              <a:sym typeface="EB Garamond"/>
            </a:endParaRPr>
          </a:p>
          <a:p>
            <a:pPr marL="457200" lvl="0" indent="-429260" algn="l" rtl="0">
              <a:spcBef>
                <a:spcPts val="0"/>
              </a:spcBef>
              <a:spcAft>
                <a:spcPts val="0"/>
              </a:spcAft>
              <a:buClr>
                <a:srgbClr val="000090"/>
              </a:buClr>
              <a:buSzPts val="2200"/>
              <a:buFont typeface="Arial" panose="020B0604020202020204" pitchFamily="34" charset="0"/>
              <a:buChar char="•"/>
            </a:pPr>
            <a:r>
              <a:rPr lang="en-US" sz="2200" dirty="0">
                <a:solidFill>
                  <a:srgbClr val="000090"/>
                </a:solidFill>
                <a:latin typeface="EB Garamond"/>
                <a:ea typeface="EB Garamond"/>
                <a:cs typeface="EB Garamond"/>
                <a:sym typeface="EB Garamond"/>
              </a:rPr>
              <a:t>Very recent work in Liberia and Rwanda will further explore use of tools to improve recall and results will be shared next year</a:t>
            </a:r>
            <a:endParaRPr sz="2200" dirty="0">
              <a:solidFill>
                <a:srgbClr val="000090"/>
              </a:solidFill>
              <a:latin typeface="EB Garamond"/>
              <a:ea typeface="EB Garamond"/>
              <a:cs typeface="EB Garamond"/>
              <a:sym typeface="EB Garamond"/>
            </a:endParaRPr>
          </a:p>
          <a:p>
            <a:pPr marL="0" lvl="0" indent="0" algn="l" rtl="0">
              <a:spcBef>
                <a:spcPts val="0"/>
              </a:spcBef>
              <a:spcAft>
                <a:spcPts val="0"/>
              </a:spcAft>
              <a:buNone/>
            </a:pPr>
            <a:endParaRPr sz="1800" b="1" dirty="0">
              <a:solidFill>
                <a:srgbClr val="000090"/>
              </a:solidFill>
              <a:latin typeface="EB Garamond"/>
              <a:ea typeface="EB Garamond"/>
              <a:cs typeface="EB Garamond"/>
              <a:sym typeface="EB Garamond"/>
            </a:endParaRPr>
          </a:p>
          <a:p>
            <a:pPr marL="0" lvl="0" indent="0" algn="l" rtl="0">
              <a:spcBef>
                <a:spcPts val="0"/>
              </a:spcBef>
              <a:spcAft>
                <a:spcPts val="0"/>
              </a:spcAft>
              <a:buNone/>
            </a:pPr>
            <a:endParaRPr sz="1800" b="1" dirty="0">
              <a:solidFill>
                <a:srgbClr val="000090"/>
              </a:solidFill>
              <a:latin typeface="EB Garamond"/>
              <a:ea typeface="EB Garamond"/>
              <a:cs typeface="EB Garamond"/>
              <a:sym typeface="EB Garamond"/>
            </a:endParaRPr>
          </a:p>
          <a:p>
            <a:pPr marL="0" lvl="0" indent="0" algn="l" rtl="0">
              <a:spcBef>
                <a:spcPts val="0"/>
              </a:spcBef>
              <a:spcAft>
                <a:spcPts val="0"/>
              </a:spcAft>
              <a:buNone/>
            </a:pPr>
            <a:endParaRPr sz="1800" b="1" dirty="0">
              <a:solidFill>
                <a:srgbClr val="000090"/>
              </a:solidFill>
              <a:latin typeface="EB Garamond"/>
              <a:ea typeface="EB Garamond"/>
              <a:cs typeface="EB Garamond"/>
              <a:sym typeface="EB Garamond"/>
            </a:endParaRPr>
          </a:p>
          <a:p>
            <a:pPr marL="0" lvl="0" indent="0" algn="l" rtl="0">
              <a:spcBef>
                <a:spcPts val="0"/>
              </a:spcBef>
              <a:spcAft>
                <a:spcPts val="0"/>
              </a:spcAft>
              <a:buNone/>
            </a:pPr>
            <a:endParaRPr sz="1800" b="1" dirty="0">
              <a:solidFill>
                <a:srgbClr val="000090"/>
              </a:solidFill>
              <a:latin typeface="EB Garamond"/>
              <a:ea typeface="EB Garamond"/>
              <a:cs typeface="EB Garamond"/>
              <a:sym typeface="EB Garamond"/>
            </a:endParaRPr>
          </a:p>
          <a:p>
            <a:pPr marL="0" lvl="0" indent="0" algn="l" rtl="0">
              <a:spcBef>
                <a:spcPts val="0"/>
              </a:spcBef>
              <a:spcAft>
                <a:spcPts val="0"/>
              </a:spcAft>
              <a:buNone/>
            </a:pPr>
            <a:endParaRPr sz="1800" b="1" dirty="0">
              <a:solidFill>
                <a:srgbClr val="000090"/>
              </a:solidFill>
              <a:latin typeface="EB Garamond"/>
              <a:ea typeface="EB Garamond"/>
              <a:cs typeface="EB Garamond"/>
              <a:sym typeface="EB Garamond"/>
            </a:endParaRPr>
          </a:p>
        </p:txBody>
      </p:sp>
      <p:sp>
        <p:nvSpPr>
          <p:cNvPr id="304" name="Google Shape;304;g3472ac73618_0_132">
            <a:extLst>
              <a:ext uri="{FF2B5EF4-FFF2-40B4-BE49-F238E27FC236}">
                <a16:creationId xmlns:a16="http://schemas.microsoft.com/office/drawing/2014/main" id="{1E288C91-F0EC-B0CB-0034-CE0C33A60978}"/>
              </a:ext>
            </a:extLst>
          </p:cNvPr>
          <p:cNvSpPr txBox="1">
            <a:spLocks noGrp="1"/>
          </p:cNvSpPr>
          <p:nvPr>
            <p:ph type="dt" idx="10"/>
          </p:nvPr>
        </p:nvSpPr>
        <p:spPr>
          <a:xfrm>
            <a:off x="5629835" y="6275668"/>
            <a:ext cx="2133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solidFill>
                  <a:srgbClr val="E0ECFF"/>
                </a:solidFill>
                <a:latin typeface="Book Antiqua"/>
                <a:ea typeface="Book Antiqua"/>
                <a:cs typeface="Book Antiqua"/>
                <a:sym typeface="Book Antiqua"/>
              </a:rPr>
              <a:t>May 2025</a:t>
            </a:r>
            <a:endParaRPr dirty="0"/>
          </a:p>
        </p:txBody>
      </p:sp>
      <p:sp>
        <p:nvSpPr>
          <p:cNvPr id="305" name="Google Shape;305;g3472ac73618_0_132">
            <a:extLst>
              <a:ext uri="{FF2B5EF4-FFF2-40B4-BE49-F238E27FC236}">
                <a16:creationId xmlns:a16="http://schemas.microsoft.com/office/drawing/2014/main" id="{13780DB3-5D34-DDC5-AF7B-DB1C645A7093}"/>
              </a:ext>
            </a:extLst>
          </p:cNvPr>
          <p:cNvSpPr txBox="1">
            <a:spLocks noGrp="1"/>
          </p:cNvSpPr>
          <p:nvPr>
            <p:ph type="sldNum" idx="12"/>
          </p:nvPr>
        </p:nvSpPr>
        <p:spPr>
          <a:xfrm>
            <a:off x="7897906" y="6275668"/>
            <a:ext cx="990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20</a:t>
            </a:fld>
            <a:endParaRPr sz="1100">
              <a:solidFill>
                <a:srgbClr val="E0ECFF"/>
              </a:solidFill>
              <a:latin typeface="Book Antiqua"/>
              <a:ea typeface="Book Antiqua"/>
              <a:cs typeface="Book Antiqua"/>
              <a:sym typeface="Book Antiqua"/>
            </a:endParaRPr>
          </a:p>
        </p:txBody>
      </p:sp>
      <p:sp>
        <p:nvSpPr>
          <p:cNvPr id="306" name="Google Shape;306;g3472ac73618_0_132">
            <a:extLst>
              <a:ext uri="{FF2B5EF4-FFF2-40B4-BE49-F238E27FC236}">
                <a16:creationId xmlns:a16="http://schemas.microsoft.com/office/drawing/2014/main" id="{10FC7234-805E-D5E4-6B69-81B560ACA217}"/>
              </a:ext>
            </a:extLst>
          </p:cNvPr>
          <p:cNvSpPr txBox="1">
            <a:spLocks noGrp="1"/>
          </p:cNvSpPr>
          <p:nvPr>
            <p:ph type="ftr" idx="11"/>
          </p:nvPr>
        </p:nvSpPr>
        <p:spPr>
          <a:xfrm>
            <a:off x="264458" y="6275668"/>
            <a:ext cx="66300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a:t>
            </a:r>
            <a:endParaRPr dirty="0"/>
          </a:p>
        </p:txBody>
      </p:sp>
    </p:spTree>
    <p:extLst>
      <p:ext uri="{BB962C8B-B14F-4D97-AF65-F5344CB8AC3E}">
        <p14:creationId xmlns:p14="http://schemas.microsoft.com/office/powerpoint/2010/main" val="3914399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11"/>
          <p:cNvSpPr txBox="1">
            <a:spLocks noGrp="1"/>
          </p:cNvSpPr>
          <p:nvPr>
            <p:ph type="title"/>
          </p:nvPr>
        </p:nvSpPr>
        <p:spPr>
          <a:xfrm>
            <a:off x="549275" y="185496"/>
            <a:ext cx="8042276" cy="104913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90"/>
              </a:buClr>
              <a:buSzPts val="4600"/>
              <a:buFont typeface="Garamond"/>
              <a:buNone/>
            </a:pPr>
            <a:r>
              <a:rPr lang="en-US" b="1">
                <a:solidFill>
                  <a:srgbClr val="000090"/>
                </a:solidFill>
                <a:latin typeface="Garamond"/>
                <a:ea typeface="Garamond"/>
                <a:cs typeface="Garamond"/>
                <a:sym typeface="Garamond"/>
              </a:rPr>
              <a:t>Thank you for listening!</a:t>
            </a:r>
            <a:endParaRPr sz="4000" b="1">
              <a:solidFill>
                <a:srgbClr val="000090"/>
              </a:solidFill>
              <a:latin typeface="Garamond"/>
              <a:ea typeface="Garamond"/>
              <a:cs typeface="Garamond"/>
              <a:sym typeface="Garamond"/>
            </a:endParaRPr>
          </a:p>
        </p:txBody>
      </p:sp>
      <p:sp>
        <p:nvSpPr>
          <p:cNvPr id="314" name="Google Shape;314;p11"/>
          <p:cNvSpPr txBox="1">
            <a:spLocks noGrp="1"/>
          </p:cNvSpPr>
          <p:nvPr>
            <p:ph type="body" idx="1"/>
          </p:nvPr>
        </p:nvSpPr>
        <p:spPr>
          <a:xfrm>
            <a:off x="549275" y="1455456"/>
            <a:ext cx="8042276" cy="5185337"/>
          </a:xfrm>
          <a:prstGeom prst="rect">
            <a:avLst/>
          </a:prstGeom>
          <a:noFill/>
          <a:ln>
            <a:noFill/>
          </a:ln>
        </p:spPr>
        <p:txBody>
          <a:bodyPr spcFirstLastPara="1" wrap="square" lIns="91425" tIns="45700" rIns="91425" bIns="45700" anchor="t" anchorCtr="0">
            <a:noAutofit/>
          </a:bodyPr>
          <a:lstStyle/>
          <a:p>
            <a:pPr marL="457200" lvl="0" indent="-457200" algn="ctr" rtl="0">
              <a:spcBef>
                <a:spcPts val="0"/>
              </a:spcBef>
              <a:spcAft>
                <a:spcPts val="0"/>
              </a:spcAft>
              <a:buSzPts val="3080"/>
              <a:buNone/>
            </a:pPr>
            <a:r>
              <a:rPr lang="en-US" sz="2800" b="1" dirty="0">
                <a:solidFill>
                  <a:srgbClr val="000090"/>
                </a:solidFill>
                <a:latin typeface="Garamond"/>
                <a:ea typeface="Garamond"/>
                <a:cs typeface="Garamond"/>
                <a:sym typeface="Garamond"/>
              </a:rPr>
              <a:t>Questions/Comments???</a:t>
            </a:r>
            <a:endParaRPr dirty="0"/>
          </a:p>
          <a:p>
            <a:pPr marL="457200" lvl="0" indent="-457200" algn="ctr" rtl="0">
              <a:spcBef>
                <a:spcPts val="800"/>
              </a:spcBef>
              <a:spcAft>
                <a:spcPts val="0"/>
              </a:spcAft>
              <a:buSzPts val="3080"/>
              <a:buNone/>
            </a:pPr>
            <a:r>
              <a:rPr lang="en-US" sz="2800" b="1" dirty="0">
                <a:solidFill>
                  <a:srgbClr val="000090"/>
                </a:solidFill>
                <a:latin typeface="Garamond"/>
                <a:ea typeface="Garamond"/>
                <a:cs typeface="Garamond"/>
                <a:sym typeface="Garamond"/>
              </a:rPr>
              <a:t>Please contact </a:t>
            </a:r>
            <a:endParaRPr sz="2800" b="1" dirty="0">
              <a:solidFill>
                <a:srgbClr val="000090"/>
              </a:solidFill>
              <a:latin typeface="Garamond"/>
              <a:ea typeface="Garamond"/>
              <a:cs typeface="Garamond"/>
              <a:sym typeface="Garamond"/>
            </a:endParaRPr>
          </a:p>
          <a:p>
            <a:pPr marL="457200" lvl="0" indent="-457200" algn="ctr" rtl="0">
              <a:spcBef>
                <a:spcPts val="800"/>
              </a:spcBef>
              <a:spcAft>
                <a:spcPts val="0"/>
              </a:spcAft>
              <a:buSzPts val="3080"/>
              <a:buNone/>
            </a:pPr>
            <a:endParaRPr sz="2800" b="1" dirty="0">
              <a:solidFill>
                <a:srgbClr val="000090"/>
              </a:solidFill>
              <a:latin typeface="Garamond"/>
              <a:ea typeface="Garamond"/>
              <a:cs typeface="Garamond"/>
              <a:sym typeface="Garamond"/>
            </a:endParaRPr>
          </a:p>
          <a:p>
            <a:pPr marL="457200" lvl="0" indent="-457200" algn="ctr" rtl="0">
              <a:spcBef>
                <a:spcPts val="800"/>
              </a:spcBef>
              <a:spcAft>
                <a:spcPts val="0"/>
              </a:spcAft>
              <a:buSzPts val="3080"/>
              <a:buNone/>
            </a:pPr>
            <a:r>
              <a:rPr lang="en-US" sz="2800" b="1" dirty="0">
                <a:solidFill>
                  <a:srgbClr val="000090"/>
                </a:solidFill>
                <a:latin typeface="Garamond"/>
                <a:ea typeface="Garamond"/>
                <a:cs typeface="Garamond"/>
                <a:sym typeface="Garamond"/>
              </a:rPr>
              <a:t>Mousumi Sarkar at</a:t>
            </a:r>
            <a:endParaRPr dirty="0"/>
          </a:p>
          <a:p>
            <a:pPr marL="457200" lvl="0" indent="-457200" algn="ctr" rtl="0">
              <a:spcBef>
                <a:spcPts val="800"/>
              </a:spcBef>
              <a:spcAft>
                <a:spcPts val="0"/>
              </a:spcAft>
              <a:buSzPts val="3080"/>
              <a:buNone/>
            </a:pPr>
            <a:r>
              <a:rPr lang="en-US" sz="2800" b="1" u="sng" dirty="0">
                <a:solidFill>
                  <a:schemeClr val="hlink"/>
                </a:solidFill>
                <a:latin typeface="Garamond"/>
                <a:ea typeface="Garamond"/>
                <a:cs typeface="Garamond"/>
                <a:sym typeface="Garamond"/>
                <a:hlinkClick r:id="rId3"/>
              </a:rPr>
              <a:t>wellworldsolutions@outlook.com</a:t>
            </a:r>
            <a:r>
              <a:rPr lang="en-US" sz="2800" b="1" dirty="0">
                <a:solidFill>
                  <a:srgbClr val="000090"/>
                </a:solidFill>
                <a:latin typeface="Garamond"/>
                <a:ea typeface="Garamond"/>
                <a:cs typeface="Garamond"/>
                <a:sym typeface="Garamond"/>
              </a:rPr>
              <a:t>  </a:t>
            </a:r>
            <a:endParaRPr sz="2800" b="1" dirty="0">
              <a:solidFill>
                <a:srgbClr val="000090"/>
              </a:solidFill>
              <a:latin typeface="Garamond"/>
              <a:ea typeface="Garamond"/>
              <a:cs typeface="Garamond"/>
              <a:sym typeface="Garamond"/>
            </a:endParaRPr>
          </a:p>
          <a:p>
            <a:pPr marL="457200" lvl="0" indent="-457200" algn="ctr" rtl="0">
              <a:spcBef>
                <a:spcPts val="800"/>
              </a:spcBef>
              <a:spcAft>
                <a:spcPts val="0"/>
              </a:spcAft>
              <a:buSzPts val="3080"/>
              <a:buNone/>
            </a:pPr>
            <a:r>
              <a:rPr lang="en-US" sz="2800" b="1" dirty="0">
                <a:solidFill>
                  <a:srgbClr val="000090"/>
                </a:solidFill>
                <a:latin typeface="Garamond"/>
                <a:ea typeface="Garamond"/>
                <a:cs typeface="Garamond"/>
                <a:sym typeface="Garamond"/>
              </a:rPr>
              <a:t>Or</a:t>
            </a:r>
            <a:endParaRPr dirty="0"/>
          </a:p>
          <a:p>
            <a:pPr marL="457200" lvl="0" indent="-457200" algn="ctr" rtl="0">
              <a:spcBef>
                <a:spcPts val="800"/>
              </a:spcBef>
              <a:spcAft>
                <a:spcPts val="0"/>
              </a:spcAft>
              <a:buSzPts val="3080"/>
              <a:buNone/>
            </a:pPr>
            <a:r>
              <a:rPr lang="en-US" sz="2800" b="1" dirty="0">
                <a:solidFill>
                  <a:srgbClr val="000090"/>
                </a:solidFill>
                <a:latin typeface="Garamond"/>
                <a:ea typeface="Garamond"/>
                <a:cs typeface="Garamond"/>
                <a:sym typeface="Garamond"/>
              </a:rPr>
              <a:t>Julie de Jong at </a:t>
            </a:r>
            <a:r>
              <a:rPr lang="en-US" sz="2800" b="1" u="sng" dirty="0">
                <a:solidFill>
                  <a:schemeClr val="hlink"/>
                </a:solidFill>
                <a:latin typeface="Garamond"/>
                <a:ea typeface="Garamond"/>
                <a:cs typeface="Garamond"/>
                <a:sym typeface="Garamond"/>
              </a:rPr>
              <a:t>jjosefos@umich.edu</a:t>
            </a:r>
            <a:endParaRPr dirty="0"/>
          </a:p>
        </p:txBody>
      </p:sp>
      <p:sp>
        <p:nvSpPr>
          <p:cNvPr id="315" name="Google Shape;315;p11"/>
          <p:cNvSpPr txBox="1">
            <a:spLocks noGrp="1"/>
          </p:cNvSpPr>
          <p:nvPr>
            <p:ph type="dt" idx="10"/>
          </p:nvPr>
        </p:nvSpPr>
        <p:spPr>
          <a:xfrm>
            <a:off x="5629835" y="6275668"/>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solidFill>
                  <a:srgbClr val="E0ECFF"/>
                </a:solidFill>
                <a:latin typeface="Book Antiqua"/>
                <a:sym typeface="Book Antiqua"/>
              </a:rPr>
              <a:t>May  2025</a:t>
            </a:r>
            <a:endParaRPr dirty="0"/>
          </a:p>
        </p:txBody>
      </p:sp>
      <p:sp>
        <p:nvSpPr>
          <p:cNvPr id="316" name="Google Shape;316;p11"/>
          <p:cNvSpPr txBox="1">
            <a:spLocks noGrp="1"/>
          </p:cNvSpPr>
          <p:nvPr>
            <p:ph type="sldNum" idx="12"/>
          </p:nvPr>
        </p:nvSpPr>
        <p:spPr>
          <a:xfrm>
            <a:off x="7897906" y="6275668"/>
            <a:ext cx="990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100">
                <a:solidFill>
                  <a:srgbClr val="E0ECFF"/>
                </a:solidFill>
                <a:latin typeface="Book Antiqua"/>
                <a:ea typeface="Book Antiqua"/>
                <a:cs typeface="Book Antiqua"/>
                <a:sym typeface="Book Antiqua"/>
              </a:rPr>
              <a:t>21</a:t>
            </a:fld>
            <a:endParaRPr sz="1100">
              <a:solidFill>
                <a:srgbClr val="E0ECFF"/>
              </a:solidFill>
              <a:latin typeface="Book Antiqua"/>
              <a:ea typeface="Book Antiqua"/>
              <a:cs typeface="Book Antiqua"/>
              <a:sym typeface="Book Antiqua"/>
            </a:endParaRPr>
          </a:p>
        </p:txBody>
      </p:sp>
      <p:sp>
        <p:nvSpPr>
          <p:cNvPr id="317" name="Google Shape;317;p11"/>
          <p:cNvSpPr txBox="1">
            <a:spLocks noGrp="1"/>
          </p:cNvSpPr>
          <p:nvPr>
            <p:ph type="ftr" idx="11"/>
          </p:nvPr>
        </p:nvSpPr>
        <p:spPr>
          <a:xfrm>
            <a:off x="264458" y="6275668"/>
            <a:ext cx="663013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rgbClr val="E0ECFF"/>
                </a:solidFill>
                <a:latin typeface="Book Antiqua"/>
                <a:ea typeface="Book Antiqua"/>
                <a:cs typeface="Book Antiqua"/>
                <a:sym typeface="Book Antiqua"/>
              </a:rPr>
              <a:t>Well World Solutions, LLC	, ICF International		Recall in Surveys</a:t>
            </a:r>
            <a:endParaRPr dirty="0"/>
          </a:p>
        </p:txBody>
      </p:sp>
    </p:spTree>
  </p:cSld>
  <p:clrMapOvr>
    <a:masterClrMapping/>
  </p:clrMapOvr>
</p:sld>
</file>

<file path=ppt/theme/theme1.xml><?xml version="1.0" encoding="utf-8"?>
<a:theme xmlns:a="http://schemas.openxmlformats.org/drawingml/2006/main" name="Breez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1420</TotalTime>
  <Words>2891</Words>
  <Application>Microsoft Macintosh PowerPoint</Application>
  <PresentationFormat>On-screen Show (4:3)</PresentationFormat>
  <Paragraphs>258</Paragraphs>
  <Slides>21</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Noto Sans Symbols</vt:lpstr>
      <vt:lpstr>Source Sans Pro</vt:lpstr>
      <vt:lpstr>Garamond</vt:lpstr>
      <vt:lpstr>Arial</vt:lpstr>
      <vt:lpstr>Times New Roman</vt:lpstr>
      <vt:lpstr>Calibri</vt:lpstr>
      <vt:lpstr>Book Antiqua</vt:lpstr>
      <vt:lpstr>EB Garamond</vt:lpstr>
      <vt:lpstr>Breeze</vt:lpstr>
      <vt:lpstr>Assessing Recall in Surveys Using Cognitive Interviews: Testing in Two Surveys Across 8 Countries</vt:lpstr>
      <vt:lpstr>Overview</vt:lpstr>
      <vt:lpstr>Purpose of the Research Studies</vt:lpstr>
      <vt:lpstr>The Challenge of Recall</vt:lpstr>
      <vt:lpstr>About WORQ</vt:lpstr>
      <vt:lpstr>Key Conceptual Challenges -- WORQ</vt:lpstr>
      <vt:lpstr>WORQ Approach to Testing Recall</vt:lpstr>
      <vt:lpstr>Our Approach to Testing Recall – Debrief Questions (WORQ)</vt:lpstr>
      <vt:lpstr>Recall Challenges – WORQ</vt:lpstr>
      <vt:lpstr>Recall Ability – WORQ</vt:lpstr>
      <vt:lpstr>Recall Ability – WORQ (Earnings)</vt:lpstr>
      <vt:lpstr>Recall Ability – WORQ (Hours)</vt:lpstr>
      <vt:lpstr>WORQ – Resolution</vt:lpstr>
      <vt:lpstr>About FTF-ZOI</vt:lpstr>
      <vt:lpstr>Recall Challenges – FTF-ZOI</vt:lpstr>
      <vt:lpstr>Our Approach to Testing Recall – Adapted Debrief Questions (FTF-ZOI)</vt:lpstr>
      <vt:lpstr>Ability to Recall Implementing Practices</vt:lpstr>
      <vt:lpstr>Ability to Recall About Household Members’ Activities</vt:lpstr>
      <vt:lpstr>Ability to Recall and Respond on Given Time Frame</vt:lpstr>
      <vt:lpstr>Future Research on Recall</vt:lpstr>
      <vt:lpstr>Thank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Mousumi Sarkar</dc:creator>
  <cp:lastModifiedBy>M S</cp:lastModifiedBy>
  <cp:revision>6</cp:revision>
  <dcterms:created xsi:type="dcterms:W3CDTF">2019-03-19T22:22:39Z</dcterms:created>
  <dcterms:modified xsi:type="dcterms:W3CDTF">2025-05-15T04:06:17Z</dcterms:modified>
</cp:coreProperties>
</file>